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
  </p:notesMasterIdLst>
  <p:sldIdLst>
    <p:sldId id="369" r:id="rId4"/>
    <p:sldId id="573" r:id="rId5"/>
    <p:sldId id="380" r:id="rId6"/>
    <p:sldId id="376" r:id="rId7"/>
    <p:sldId id="556" r:id="rId8"/>
    <p:sldId id="557" r:id="rId9"/>
    <p:sldId id="568" r:id="rId10"/>
    <p:sldId id="572" r:id="rId11"/>
    <p:sldId id="570" r:id="rId12"/>
    <p:sldId id="544" r:id="rId13"/>
    <p:sldId id="545" r:id="rId14"/>
    <p:sldId id="558" r:id="rId15"/>
    <p:sldId id="571" r:id="rId16"/>
    <p:sldId id="565" r:id="rId17"/>
    <p:sldId id="562" r:id="rId18"/>
    <p:sldId id="547" r:id="rId19"/>
    <p:sldId id="567" r:id="rId20"/>
    <p:sldId id="566" r:id="rId21"/>
    <p:sldId id="549" r:id="rId22"/>
    <p:sldId id="564" r:id="rId23"/>
    <p:sldId id="551" r:id="rId24"/>
    <p:sldId id="563" r:id="rId25"/>
    <p:sldId id="554" r:id="rId26"/>
    <p:sldId id="5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D06F"/>
    <a:srgbClr val="B6DF89"/>
    <a:srgbClr val="F9DC95"/>
    <a:srgbClr val="F8D7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991" autoAdjust="0"/>
  </p:normalViewPr>
  <p:slideViewPr>
    <p:cSldViewPr snapToGrid="0">
      <p:cViewPr>
        <p:scale>
          <a:sx n="57" d="100"/>
          <a:sy n="57" d="100"/>
        </p:scale>
        <p:origin x="576" y="35"/>
      </p:cViewPr>
      <p:guideLst/>
    </p:cSldViewPr>
  </p:slideViewPr>
  <p:notesTextViewPr>
    <p:cViewPr>
      <p:scale>
        <a:sx n="125" d="100"/>
        <a:sy n="125" d="100"/>
      </p:scale>
      <p:origin x="0" y="0"/>
    </p:cViewPr>
  </p:notesTextViewPr>
  <p:notesViewPr>
    <p:cSldViewPr snapToGrid="0">
      <p:cViewPr varScale="1">
        <p:scale>
          <a:sx n="61" d="100"/>
          <a:sy n="61" d="100"/>
        </p:scale>
        <p:origin x="3182"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56CF8-1FA2-4CA0-90A8-C67572A79F0E}"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416EE-DB87-4908-8759-C5AC0A948D9F}" type="slidenum">
              <a:rPr lang="en-US" smtClean="0"/>
              <a:t>‹#›</a:t>
            </a:fld>
            <a:endParaRPr lang="en-US"/>
          </a:p>
        </p:txBody>
      </p:sp>
    </p:spTree>
    <p:extLst>
      <p:ext uri="{BB962C8B-B14F-4D97-AF65-F5344CB8AC3E}">
        <p14:creationId xmlns:p14="http://schemas.microsoft.com/office/powerpoint/2010/main" val="34016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Thank you for the introduction! Good morning everyone, today I am going to share with you about our recent research for on-device AI, which speed up on-device training on resource-constrained embedded devices. This is a joint work with my students Kai Huang and Boyuan Yang.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A1D4-778C-4FC8-AFE6-913BCBC528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46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 first challenge, the tensor importance metric should capture the run-time variation of tensor importance as training progresses. To achieve this, we define our tensor importance as its contribution to reducing the training loss, and in practical systems, we measure this contribution by measuring the change of training loss if we undo the tensor’s update in the current training epoch.</a:t>
            </a:r>
          </a:p>
          <a:p>
            <a:endParaRPr lang="en-US" dirty="0"/>
          </a:p>
          <a:p>
            <a:r>
              <a:rPr lang="en-US" dirty="0"/>
              <a:t>[x] In this way, with modern NN libraries such as TensorFlow and </a:t>
            </a:r>
            <a:r>
              <a:rPr lang="en-US" dirty="0" err="1"/>
              <a:t>Pytorch</a:t>
            </a:r>
            <a:r>
              <a:rPr lang="en-US" dirty="0"/>
              <a:t>, the importance of all the tensors can be computed in one shot with gradient-based approximation, and so the computing cost is minimized.</a:t>
            </a:r>
          </a:p>
          <a:p>
            <a:endParaRPr lang="en-US" dirty="0"/>
          </a:p>
          <a:p>
            <a:r>
              <a:rPr lang="en-US" dirty="0"/>
              <a:t>[x] At runtime, we periodically compute tensor importance with randomly sampled training data.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54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second challenge of measuring the tensors’ timing in training, we construct the tensor-level time model. our basic idea of constructing this model is to start from the commonly used layer-level time model  and then make generalization. So let’s first look at the layer-level time model.</a:t>
            </a:r>
          </a:p>
          <a:p>
            <a:endParaRPr lang="en-US" dirty="0"/>
          </a:p>
          <a:p>
            <a:r>
              <a:rPr lang="en-US" dirty="0"/>
              <a:t>[x] For example, in this 5-layer NN, during training, </a:t>
            </a:r>
          </a:p>
          <a:p>
            <a:endParaRPr lang="en-US" dirty="0"/>
          </a:p>
          <a:p>
            <a:r>
              <a:rPr lang="en-US" dirty="0"/>
              <a:t>[x] the NN will first do a forward pass to get prediction results and compute the loss function with labels. </a:t>
            </a:r>
          </a:p>
          <a:p>
            <a:endParaRPr lang="en-US" dirty="0"/>
          </a:p>
          <a:p>
            <a:r>
              <a:rPr lang="en-US" dirty="0"/>
              <a:t>[x] Then in the backward pass, the error gradients will go through every layer for weight update. Overall, the computing time of the backward pass is the majority of training’s computing time, and it contains two parts: the time of error gradient propagation (</a:t>
            </a:r>
            <a:r>
              <a:rPr lang="en-US" dirty="0" err="1"/>
              <a:t>t_dy</a:t>
            </a:r>
            <a:r>
              <a:rPr lang="en-US" dirty="0"/>
              <a:t>) and the time of computing weight update from error gradient (</a:t>
            </a:r>
            <a:r>
              <a:rPr lang="en-US" dirty="0" err="1"/>
              <a:t>t_dw</a:t>
            </a:r>
            <a:r>
              <a:rPr lang="en-US" dirty="0"/>
              <a:t>).</a:t>
            </a:r>
          </a:p>
          <a:p>
            <a:endParaRPr lang="en-US" dirty="0"/>
          </a:p>
          <a:p>
            <a:endParaRPr lang="en-US" dirty="0"/>
          </a:p>
          <a:p>
            <a:r>
              <a:rPr lang="en-US" dirty="0"/>
              <a:t>[x] Suppose we only want to select layer 3 for training, the total backward time should be layer 3’s own time of computing weight update (tdw3), and the time of passing the error gradient all the way from the last layer to layer 3, including tdy4 and tdy5.</a:t>
            </a:r>
          </a:p>
          <a:p>
            <a:endParaRPr lang="en-US" dirty="0"/>
          </a:p>
          <a:p>
            <a:r>
              <a:rPr lang="en-US" dirty="0"/>
              <a:t>[x] Based on the layer-level time model, our question is: can the same rule apply to tensor level selection?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19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such generalization, </a:t>
            </a:r>
          </a:p>
          <a:p>
            <a:endParaRPr lang="en-US" dirty="0"/>
          </a:p>
          <a:p>
            <a:r>
              <a:rPr lang="en-US" dirty="0"/>
              <a:t>[x] we consider each tensor as a mini-layer, and unroll all the NN tensors into a layer-based representation.</a:t>
            </a:r>
          </a:p>
          <a:p>
            <a:endParaRPr lang="en-US" dirty="0"/>
          </a:p>
          <a:p>
            <a:r>
              <a:rPr lang="en-US" dirty="0"/>
              <a:t>[x] Then, to determine the tensor timings, we extract the timings of related operations in the </a:t>
            </a:r>
            <a:r>
              <a:rPr lang="en-US" b="1" u="sng" dirty="0"/>
              <a:t>backward computing graph</a:t>
            </a:r>
            <a:r>
              <a:rPr lang="en-US" dirty="0"/>
              <a:t>, and match these operations to the corresponding tensors.</a:t>
            </a:r>
          </a:p>
          <a:p>
            <a:endParaRPr lang="en-US" dirty="0"/>
          </a:p>
          <a:p>
            <a:r>
              <a:rPr lang="en-US" dirty="0"/>
              <a:t>In our work, we apply such rationale to obtain the tensor timing model for different types of layers, such as convolutional, dense, batch normalization and non-trainable layers.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232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knowledge of tensor importance and timings, we use dynamic programming to find a good approximate to the solution in pseudo polynomial time.</a:t>
            </a:r>
          </a:p>
          <a:p>
            <a:endParaRPr lang="en-US" dirty="0"/>
          </a:p>
          <a:p>
            <a:r>
              <a:rPr lang="en-US" dirty="0"/>
              <a:t>[x] The basic idea is to start from solving easier sub-problems </a:t>
            </a:r>
            <a:r>
              <a:rPr lang="en-US" b="1" u="sng" dirty="0"/>
              <a:t>by reducing the backward depth and objective of backward pass</a:t>
            </a:r>
            <a:r>
              <a:rPr lang="en-US" dirty="0"/>
              <a:t>. We can obtain the solution to the original problem by recursively solving all the subproblems.</a:t>
            </a:r>
          </a:p>
          <a:p>
            <a:endParaRPr lang="en-US" dirty="0"/>
          </a:p>
          <a:p>
            <a:r>
              <a:rPr lang="en-US" dirty="0"/>
              <a:t>[x] The recurrence relations of subproblems can be found by discussing the cases of whether the new tensor in the current subproblem is selected or not.</a:t>
            </a:r>
          </a:p>
          <a:p>
            <a:endParaRPr lang="en-US" dirty="0"/>
          </a:p>
          <a:p>
            <a:r>
              <a:rPr lang="en-US" dirty="0"/>
              <a:t>For example, if the new tensor is not selected, then the current subproblem can be fall back to the previous subproblem and share the same solution. Please refer to our paper for more case discussion and detailed algorithms.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17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these challenges, we put all the modules together and have our full design of </a:t>
            </a:r>
            <a:r>
              <a:rPr lang="en-US" dirty="0" err="1"/>
              <a:t>ElasticTrainer</a:t>
            </a:r>
            <a:r>
              <a:rPr lang="en-US" dirty="0"/>
              <a:t>.</a:t>
            </a:r>
          </a:p>
          <a:p>
            <a:endParaRPr lang="en-US" dirty="0"/>
          </a:p>
          <a:p>
            <a:r>
              <a:rPr lang="en-US" dirty="0"/>
              <a:t>[x] At offline stage, the tensor timing profiler estimate tensor timings by aggregating timings of relevant NN operators in each tensor [x].</a:t>
            </a:r>
          </a:p>
          <a:p>
            <a:endParaRPr lang="en-US" dirty="0"/>
          </a:p>
          <a:p>
            <a:r>
              <a:rPr lang="en-US" dirty="0"/>
              <a:t>[x] At online stage, the tensor importance evaluator keeps monitoring tensor importance.</a:t>
            </a:r>
          </a:p>
          <a:p>
            <a:endParaRPr lang="en-US" dirty="0"/>
          </a:p>
          <a:p>
            <a:r>
              <a:rPr lang="en-US" dirty="0"/>
              <a:t>[x] The tensor timings and importance scores are sent to the tensor selector to produce the optimal selection strategy using dynamic programming at runtime</a:t>
            </a:r>
          </a:p>
        </p:txBody>
      </p:sp>
      <p:sp>
        <p:nvSpPr>
          <p:cNvPr id="4" name="Slide Number Placeholder 3"/>
          <p:cNvSpPr>
            <a:spLocks noGrp="1"/>
          </p:cNvSpPr>
          <p:nvPr>
            <p:ph type="sldNum" sz="quarter" idx="5"/>
          </p:nvPr>
        </p:nvSpPr>
        <p:spPr/>
        <p:txBody>
          <a:bodyPr/>
          <a:lstStyle/>
          <a:p>
            <a:fld id="{A71416EE-DB87-4908-8759-C5AC0A948D9F}" type="slidenum">
              <a:rPr lang="en-US" smtClean="0"/>
              <a:t>14</a:t>
            </a:fld>
            <a:endParaRPr lang="en-US"/>
          </a:p>
        </p:txBody>
      </p:sp>
    </p:spTree>
    <p:extLst>
      <p:ext uri="{BB962C8B-B14F-4D97-AF65-F5344CB8AC3E}">
        <p14:creationId xmlns:p14="http://schemas.microsoft.com/office/powerpoint/2010/main" val="344655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ElasticTrainer</a:t>
            </a:r>
            <a:r>
              <a:rPr lang="en-US" dirty="0"/>
              <a:t> using </a:t>
            </a:r>
            <a:r>
              <a:rPr lang="en-US" dirty="0" err="1"/>
              <a:t>tensorflow</a:t>
            </a:r>
            <a:r>
              <a:rPr lang="en-US" dirty="0"/>
              <a:t> on two types of commonly used embedded devices, Nvidia Jetson and Raspberry Pi.</a:t>
            </a:r>
          </a:p>
          <a:p>
            <a:endParaRPr lang="en-US" dirty="0"/>
          </a:p>
          <a:p>
            <a:r>
              <a:rPr lang="en-US" dirty="0"/>
              <a:t>In our evaluation, we compare </a:t>
            </a:r>
            <a:r>
              <a:rPr lang="en-US" dirty="0" err="1"/>
              <a:t>ElasticTrainer</a:t>
            </a:r>
            <a:r>
              <a:rPr lang="en-US" dirty="0"/>
              <a:t> with multiple baselines that cover full training, offline and online selection schemes.</a:t>
            </a:r>
          </a:p>
          <a:p>
            <a:endParaRPr lang="en-US" dirty="0"/>
          </a:p>
          <a:p>
            <a:r>
              <a:rPr lang="en-US" dirty="0"/>
              <a:t>We choose widely used convolutional models such as ResNet50 and MobileNetV2, and Transformer models for evaluation.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training is conducted on multiple fine-grained image classification datasets. These datasets are generally challenging because there are </a:t>
            </a:r>
            <a:r>
              <a:rPr lang="en-US" dirty="0">
                <a:solidFill>
                  <a:srgbClr val="C00000"/>
                </a:solidFill>
              </a:rPr>
              <a:t>large variance in the same category, but small variance in different categories.</a:t>
            </a:r>
          </a:p>
          <a:p>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15</a:t>
            </a:fld>
            <a:endParaRPr lang="en-US"/>
          </a:p>
        </p:txBody>
      </p:sp>
    </p:spTree>
    <p:extLst>
      <p:ext uri="{BB962C8B-B14F-4D97-AF65-F5344CB8AC3E}">
        <p14:creationId xmlns:p14="http://schemas.microsoft.com/office/powerpoint/2010/main" val="3288931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show the training speedup and accuracy that we achieved on the Nvidia Jetson. The speedup objective was set to be 2 times. We can see that our approach improves the model accuracy faster compared to other schemes, and take 50% of time compared to full training to achieve the same accuracy. On some datasets, </a:t>
            </a:r>
            <a:r>
              <a:rPr lang="en-US" dirty="0" err="1"/>
              <a:t>ElasticTrainer</a:t>
            </a:r>
            <a:r>
              <a:rPr lang="en-US" dirty="0"/>
              <a:t> even achieves higher final accuracy than full training. </a:t>
            </a:r>
          </a:p>
          <a:p>
            <a:endParaRPr lang="en-US" dirty="0"/>
          </a:p>
          <a:p>
            <a:r>
              <a:rPr lang="en-US" dirty="0"/>
              <a:t>Overall, </a:t>
            </a:r>
            <a:r>
              <a:rPr lang="en-US" dirty="0" err="1"/>
              <a:t>ElasticTrainer</a:t>
            </a:r>
            <a:r>
              <a:rPr lang="en-US" dirty="0"/>
              <a:t> can achieve up to 3 times of wall-clock time speedup compared to full training without noticeable accuracy loss, and also significant speedup compared to other existing schemes.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9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raspberry Pi, </a:t>
            </a:r>
            <a:r>
              <a:rPr lang="en-US" dirty="0" err="1"/>
              <a:t>ElasticTrainer</a:t>
            </a:r>
            <a:r>
              <a:rPr lang="en-US" dirty="0"/>
              <a:t> achieves the similar performance, with faster training and better convergence.</a:t>
            </a:r>
          </a:p>
        </p:txBody>
      </p:sp>
      <p:sp>
        <p:nvSpPr>
          <p:cNvPr id="4" name="Slide Number Placeholder 3"/>
          <p:cNvSpPr>
            <a:spLocks noGrp="1"/>
          </p:cNvSpPr>
          <p:nvPr>
            <p:ph type="sldNum" sz="quarter" idx="5"/>
          </p:nvPr>
        </p:nvSpPr>
        <p:spPr/>
        <p:txBody>
          <a:bodyPr/>
          <a:lstStyle/>
          <a:p>
            <a:fld id="{A71416EE-DB87-4908-8759-C5AC0A948D9F}" type="slidenum">
              <a:rPr lang="en-US" smtClean="0"/>
              <a:t>17</a:t>
            </a:fld>
            <a:endParaRPr lang="en-US"/>
          </a:p>
        </p:txBody>
      </p:sp>
    </p:spTree>
    <p:extLst>
      <p:ext uri="{BB962C8B-B14F-4D97-AF65-F5344CB8AC3E}">
        <p14:creationId xmlns:p14="http://schemas.microsoft.com/office/powerpoint/2010/main" val="342241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performance limit of </a:t>
            </a:r>
            <a:r>
              <a:rPr lang="en-US" dirty="0" err="1"/>
              <a:t>ElasticTrainer</a:t>
            </a:r>
            <a:r>
              <a:rPr lang="en-US" dirty="0"/>
              <a:t>, we try different speedup objectives on both Jetson and Raspberry Pi. Such objective is specified with the parameter rho, such that the training time with our approach is expected to be rho percent of the full training.</a:t>
            </a:r>
          </a:p>
          <a:p>
            <a:endParaRPr lang="en-US" dirty="0"/>
          </a:p>
          <a:p>
            <a:r>
              <a:rPr lang="en-US" dirty="0"/>
              <a:t>The results demonstrate that our dynamic programming algorithm can produce good selection strategies that satisfy different speedup objectives. Overall, </a:t>
            </a:r>
            <a:r>
              <a:rPr lang="en-US" dirty="0" err="1"/>
              <a:t>ElasticTrainer</a:t>
            </a:r>
            <a:r>
              <a:rPr lang="en-US" dirty="0"/>
              <a:t> can achieve up to 3.7x wall-time speedup and save up to 65% training FLOPs without noticeable accuracy loss. </a:t>
            </a:r>
          </a:p>
        </p:txBody>
      </p:sp>
      <p:sp>
        <p:nvSpPr>
          <p:cNvPr id="4" name="Slide Number Placeholder 3"/>
          <p:cNvSpPr>
            <a:spLocks noGrp="1"/>
          </p:cNvSpPr>
          <p:nvPr>
            <p:ph type="sldNum" sz="quarter" idx="5"/>
          </p:nvPr>
        </p:nvSpPr>
        <p:spPr/>
        <p:txBody>
          <a:bodyPr/>
          <a:lstStyle/>
          <a:p>
            <a:fld id="{A71416EE-DB87-4908-8759-C5AC0A948D9F}" type="slidenum">
              <a:rPr lang="en-US" smtClean="0"/>
              <a:t>18</a:t>
            </a:fld>
            <a:endParaRPr lang="en-US"/>
          </a:p>
        </p:txBody>
      </p:sp>
    </p:spTree>
    <p:extLst>
      <p:ext uri="{BB962C8B-B14F-4D97-AF65-F5344CB8AC3E}">
        <p14:creationId xmlns:p14="http://schemas.microsoft.com/office/powerpoint/2010/main" val="428382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different NN models, </a:t>
            </a:r>
            <a:r>
              <a:rPr lang="en-US" dirty="0" err="1"/>
              <a:t>ElasticTrainer</a:t>
            </a:r>
            <a:r>
              <a:rPr lang="en-US" dirty="0"/>
              <a:t> can constantly achieve 2x-4x training speedup without noticeable accuracy loss. </a:t>
            </a:r>
            <a:r>
              <a:rPr lang="en-US" b="1" u="sng" dirty="0"/>
              <a:t>For big models such as VGG16 and transformer, </a:t>
            </a:r>
            <a:r>
              <a:rPr lang="en-US" b="1" u="sng" dirty="0" err="1"/>
              <a:t>ElasticTrainer</a:t>
            </a:r>
            <a:r>
              <a:rPr lang="en-US" b="1" u="sng" dirty="0"/>
              <a:t> can achieve higher speedup due to higher redundancy of model weights. </a:t>
            </a:r>
            <a:r>
              <a:rPr lang="en-US" dirty="0"/>
              <a:t>For the lightweight model MobileNetV2, </a:t>
            </a:r>
            <a:r>
              <a:rPr lang="en-US" dirty="0" err="1"/>
              <a:t>ElasticTrainer</a:t>
            </a:r>
            <a:r>
              <a:rPr lang="en-US" dirty="0"/>
              <a:t> can greatly improve model convergence by focusing on training top important tensors and reducing overall noise in the training feedback.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57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Nowadays, neural network models have been widely deployed onto mobile and embedded devices for intelligent recognition, decision making and content generation, and these models will always need to adapt to the new online data or different environmental context. </a:t>
            </a:r>
          </a:p>
          <a:p>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For example, in the three applications listed here, [x] the object detector in autonomous driving should learn how to recognize new categories of objects such as the new vehicle models. [x] The autonomous robots need to learn from the real-time feedback of its motion sensors for smooth operations on harsh environments. [x] And mobile auto-suggestion algorithms should learn from user’s inputs, in order to provide personalized suggestions.</a:t>
            </a:r>
          </a:p>
          <a:p>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[x] In autonomous driving, object detector should be able to</a:t>
            </a:r>
          </a:p>
        </p:txBody>
      </p:sp>
      <p:sp>
        <p:nvSpPr>
          <p:cNvPr id="4" name="Slide Number Placeholder 3"/>
          <p:cNvSpPr>
            <a:spLocks noGrp="1"/>
          </p:cNvSpPr>
          <p:nvPr>
            <p:ph type="sldNum" sz="quarter" idx="5"/>
          </p:nvPr>
        </p:nvSpPr>
        <p:spPr/>
        <p:txBody>
          <a:bodyPr/>
          <a:lstStyle/>
          <a:p>
            <a:fld id="{A71416EE-DB87-4908-8759-C5AC0A948D9F}" type="slidenum">
              <a:rPr lang="en-US" smtClean="0"/>
              <a:t>2</a:t>
            </a:fld>
            <a:endParaRPr lang="en-US"/>
          </a:p>
        </p:txBody>
      </p:sp>
    </p:spTree>
    <p:extLst>
      <p:ext uri="{BB962C8B-B14F-4D97-AF65-F5344CB8AC3E}">
        <p14:creationId xmlns:p14="http://schemas.microsoft.com/office/powerpoint/2010/main" val="2682420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performance of </a:t>
            </a:r>
            <a:r>
              <a:rPr lang="en-US" dirty="0" err="1"/>
              <a:t>ElasticTrainer</a:t>
            </a:r>
            <a:r>
              <a:rPr lang="en-US" dirty="0"/>
              <a:t> stems from its elastic selection behavior. We use heatmaps to mark the selected tensors for each training epoch.</a:t>
            </a:r>
          </a:p>
          <a:p>
            <a:endParaRPr lang="en-US" dirty="0"/>
          </a:p>
          <a:p>
            <a:r>
              <a:rPr lang="en-US" dirty="0"/>
              <a:t>[x] We can observe that more and more tensor in shallow layers will be selected as training progresses. This tells that the important tensors are moving from deep layers to shallow layers during training, and </a:t>
            </a:r>
            <a:r>
              <a:rPr lang="en-US" dirty="0" err="1"/>
              <a:t>ElasticTrainer</a:t>
            </a:r>
            <a:r>
              <a:rPr lang="en-US" dirty="0"/>
              <a:t> can effectively capture such shift.</a:t>
            </a:r>
          </a:p>
          <a:p>
            <a:endParaRPr lang="en-US" dirty="0"/>
          </a:p>
          <a:p>
            <a:r>
              <a:rPr lang="en-US" dirty="0"/>
              <a:t>[x] In the meantime, </a:t>
            </a:r>
            <a:r>
              <a:rPr lang="en-US" dirty="0" err="1"/>
              <a:t>ElasticTrainer</a:t>
            </a:r>
            <a:r>
              <a:rPr lang="en-US" dirty="0"/>
              <a:t> tries to skip less important tensors in deeper layers to maintain overall speedup.</a:t>
            </a:r>
          </a:p>
          <a:p>
            <a:endParaRPr lang="en-US" dirty="0"/>
          </a:p>
          <a:p>
            <a:r>
              <a:rPr lang="en-US" dirty="0"/>
              <a:t>[x] Using a higher speedup objective will result in less changes of the selected tensors over different epochs.</a:t>
            </a:r>
          </a:p>
          <a:p>
            <a:endParaRPr lang="en-US" dirty="0"/>
          </a:p>
          <a:p>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20</a:t>
            </a:fld>
            <a:endParaRPr lang="en-US"/>
          </a:p>
        </p:txBody>
      </p:sp>
    </p:spTree>
    <p:extLst>
      <p:ext uri="{BB962C8B-B14F-4D97-AF65-F5344CB8AC3E}">
        <p14:creationId xmlns:p14="http://schemas.microsoft.com/office/powerpoint/2010/main" val="1618752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 the memory usage and energy consumption. The results show that </a:t>
            </a:r>
            <a:r>
              <a:rPr lang="en-US" dirty="0" err="1"/>
              <a:t>ElasticTrainer</a:t>
            </a:r>
            <a:r>
              <a:rPr lang="en-US" dirty="0"/>
              <a:t> has no significant memory increase compared to full training. It can save over 60% of energy while achieving 10%-20% higher accuracy.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755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things up, in this paper, we propose </a:t>
            </a:r>
            <a:r>
              <a:rPr lang="en-US" dirty="0" err="1"/>
              <a:t>ElasticTrainer</a:t>
            </a:r>
            <a:r>
              <a:rPr lang="en-US" dirty="0"/>
              <a:t>, a new on-device training technique that can adaptively select trainable tensors for desired speedup. It can achieve 3.5x speedup and 2x-3x energy saving without noticeable accuracy loss. Our scheme can generally apply to any NN models.</a:t>
            </a:r>
          </a:p>
          <a:p>
            <a:endParaRPr lang="en-US" dirty="0"/>
          </a:p>
          <a:p>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22</a:t>
            </a:fld>
            <a:endParaRPr lang="en-US"/>
          </a:p>
        </p:txBody>
      </p:sp>
    </p:spTree>
    <p:extLst>
      <p:ext uri="{BB962C8B-B14F-4D97-AF65-F5344CB8AC3E}">
        <p14:creationId xmlns:p14="http://schemas.microsoft.com/office/powerpoint/2010/main" val="2064404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open-sourced and please refer to our paper for more details. 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540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time model and evaluated importance scores, we formulate the tensor selection problem as a constrained optimization problem.</a:t>
            </a:r>
          </a:p>
          <a:p>
            <a:endParaRPr lang="en-US" dirty="0"/>
          </a:p>
          <a:p>
            <a:r>
              <a:rPr lang="en-US" dirty="0"/>
              <a:t>[x] Due to its NP-hardness, we want to use dynamic programming to solve it in pseudo polynomial time.</a:t>
            </a:r>
          </a:p>
          <a:p>
            <a:endParaRPr lang="en-US" dirty="0"/>
          </a:p>
          <a:p>
            <a:r>
              <a:rPr lang="en-US" dirty="0"/>
              <a:t>[x] The basic idea is to incrementally downscale the problem complexity by reducing the depth and total time of backward pass. We can have a subproblem table by enumerating all the possible subproblems.</a:t>
            </a:r>
          </a:p>
          <a:p>
            <a:endParaRPr lang="en-US" dirty="0"/>
          </a:p>
          <a:p>
            <a:r>
              <a:rPr lang="en-US" dirty="0"/>
              <a:t>[x] By finding the recurrence relation between these subproblems, we can start from the easiest subproblem, and solve all subproblem sequentially and eventually get the solution to the original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9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All these capabilities of adaptation require on-device training of the neural network models, especially when the users’ local data is sensitive and the model needs to timely adapt to such local data. In these cases, it is impossible for us to offload the training to a remote cloud server, but will have to train the model on the local device.</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2BB2A483-E2AB-474E-886E-2A6D6D02CB8F}" type="slidenum">
              <a:rPr lang="en-US" smtClean="0"/>
              <a:t>3</a:t>
            </a:fld>
            <a:endParaRPr lang="en-US"/>
          </a:p>
        </p:txBody>
      </p:sp>
    </p:spTree>
    <p:extLst>
      <p:ext uri="{BB962C8B-B14F-4D97-AF65-F5344CB8AC3E}">
        <p14:creationId xmlns:p14="http://schemas.microsoft.com/office/powerpoint/2010/main" val="270544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b="0" i="0" dirty="0">
                <a:solidFill>
                  <a:srgbClr val="374151"/>
                </a:solidFill>
                <a:effectLst/>
                <a:latin typeface="Söhne"/>
              </a:rPr>
              <a:t>training neural networks on resource-constrained mobile and embedded devices can be a significant challenge due to the limited on-device computing power. </a:t>
            </a:r>
          </a:p>
          <a:p>
            <a:endParaRPr lang="en-US" b="0" i="0" dirty="0">
              <a:solidFill>
                <a:srgbClr val="374151"/>
              </a:solidFill>
              <a:effectLst/>
              <a:latin typeface="Söhne"/>
            </a:endParaRPr>
          </a:p>
          <a:p>
            <a:r>
              <a:rPr lang="en-US" b="0" i="0" dirty="0">
                <a:solidFill>
                  <a:srgbClr val="374151"/>
                </a:solidFill>
                <a:effectLst/>
                <a:latin typeface="Söhne"/>
              </a:rPr>
              <a:t>For example, to train a </a:t>
            </a:r>
            <a:r>
              <a:rPr lang="en-US" b="0" i="0" dirty="0" err="1">
                <a:solidFill>
                  <a:srgbClr val="374151"/>
                </a:solidFill>
                <a:effectLst/>
                <a:latin typeface="Söhne"/>
              </a:rPr>
              <a:t>ResNet</a:t>
            </a:r>
            <a:r>
              <a:rPr lang="en-US" b="0" i="0" dirty="0">
                <a:solidFill>
                  <a:srgbClr val="374151"/>
                </a:solidFill>
                <a:effectLst/>
                <a:latin typeface="Söhne"/>
              </a:rPr>
              <a:t> or a VGG model for image recognition using 6000 training images, it can take up to 16 hours on high-end mobile GPU platforms like Nvidia Jetson or the latest smartphones. On lower-end mobile CPU platforms like Raspberry Pi or wearables, it can further take over 30 days, which is incredibly slow. </a:t>
            </a:r>
            <a:r>
              <a:rPr lang="en-US" b="1" i="0" u="sng" dirty="0">
                <a:solidFill>
                  <a:srgbClr val="374151"/>
                </a:solidFill>
                <a:effectLst/>
                <a:latin typeface="Söhne"/>
              </a:rPr>
              <a:t>Even for training the model with a single input image on these devices could take several seconds or minutes. </a:t>
            </a:r>
            <a:r>
              <a:rPr lang="en-US" b="0" i="0" dirty="0">
                <a:solidFill>
                  <a:srgbClr val="374151"/>
                </a:solidFill>
                <a:effectLst/>
                <a:latin typeface="Söhne"/>
              </a:rPr>
              <a:t>So, there is a great need to speed up such on-device training.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2A483-E2AB-474E-886E-2A6D6D02C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43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on-device training has not been a well studied research topic, there are some existing machine learning techniques that can be used to speed up on-device training. In general, </a:t>
            </a:r>
            <a:r>
              <a:rPr lang="en-US" b="1" u="sng" dirty="0"/>
              <a:t>the basic rationale to speed up is to only train a portion of the neural network that is most relevant to the model’s prediction accuracy</a:t>
            </a:r>
            <a:r>
              <a:rPr lang="en-US" b="0" u="none" dirty="0"/>
              <a:t>, and the simplest way of selecting such </a:t>
            </a:r>
            <a:r>
              <a:rPr lang="en-US" b="1" u="sng" dirty="0"/>
              <a:t>trainable portion </a:t>
            </a:r>
            <a:r>
              <a:rPr lang="en-US" b="0" u="none" dirty="0"/>
              <a:t>is just do offline selection, but obviously this is not a good solution because it cannot adapt to the new online data patterns. </a:t>
            </a:r>
          </a:p>
          <a:p>
            <a:endParaRPr lang="en-US" b="0" u="none" dirty="0"/>
          </a:p>
          <a:p>
            <a:r>
              <a:rPr lang="en-US" b="0" u="none" dirty="0"/>
              <a:t>[x] instead, people suggest to gradually prune the trainable portion at run-time and remove those unimportant portions </a:t>
            </a:r>
            <a:r>
              <a:rPr lang="en-US" b="1" u="sng" dirty="0"/>
              <a:t>on the fly</a:t>
            </a:r>
            <a:r>
              <a:rPr lang="en-US" b="0" u="none" dirty="0"/>
              <a:t>. But the key limitation of such pruning is that it is an one-way process, and the pruned parts are totally not recoverable, even if they are useful in a later stage of training.</a:t>
            </a:r>
          </a:p>
          <a:p>
            <a:endParaRPr lang="en-US" b="0" u="none" dirty="0"/>
          </a:p>
          <a:p>
            <a:r>
              <a:rPr lang="en-US" b="0" u="none" dirty="0"/>
              <a:t>[x] Another alternative to online speed up is to start with a small model but gradually add new trainable portions at run-time. The limitation of this approach is that the model’s representation power will be very weak at the beginning, and the newly added portions will have to be trained from scratch, </a:t>
            </a:r>
            <a:r>
              <a:rPr lang="en-US" b="1" u="sng" dirty="0"/>
              <a:t>which will be very expensive</a:t>
            </a:r>
            <a:r>
              <a:rPr lang="en-US" b="0" u="none"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6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these existing work, we found that the basic reason for their limitations is that their selection of the trainable neural network portion is a </a:t>
            </a:r>
            <a:r>
              <a:rPr lang="en-US" b="1" u="sng" dirty="0"/>
              <a:t>fixed and one-way process, which cannot flexibly adapt to the online new data patterns</a:t>
            </a:r>
            <a:r>
              <a:rPr lang="en-US" dirty="0"/>
              <a:t>. To address this problem, we instead propose that such selection should be fully elastic, which means that every </a:t>
            </a:r>
            <a:r>
              <a:rPr lang="en-US" b="1" u="sng" dirty="0"/>
              <a:t>neural network substructure</a:t>
            </a:r>
            <a:r>
              <a:rPr lang="en-US" dirty="0"/>
              <a:t> can be freely removed from or added to the trainable NN portions at any time during the training procedure. </a:t>
            </a:r>
          </a:p>
          <a:p>
            <a:endParaRPr lang="en-US" dirty="0"/>
          </a:p>
          <a:p>
            <a:r>
              <a:rPr lang="en-US" dirty="0"/>
              <a:t>In this way, in any training epoch, we evaluate how each neural network substructure contributes to the current training progress, so that we can always make sure that the training involves the optimal set of substructures that </a:t>
            </a:r>
            <a:r>
              <a:rPr lang="en-US" b="1" u="sng" dirty="0"/>
              <a:t>can minimize the computing cost and reserve the model’s representation power at the same time.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90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here, you may notice that we use the word “substructure”. So in practice, such selection could be actually done at different granularities, which can be at the level of layers, weights and tensors. For example, in this case, we have a neural network with three dense layers, each layer contains two trainable tensors as groups of weights.</a:t>
            </a:r>
          </a:p>
          <a:p>
            <a:endParaRPr lang="en-US" dirty="0"/>
          </a:p>
          <a:p>
            <a:r>
              <a:rPr lang="en-US" dirty="0"/>
              <a:t>[x] The layer-level selection is coarse-grained and hence inaccurate, because a layer may contain both important and unimportant weights.</a:t>
            </a:r>
          </a:p>
          <a:p>
            <a:endParaRPr lang="en-US" dirty="0"/>
          </a:p>
          <a:p>
            <a:r>
              <a:rPr lang="en-US" dirty="0"/>
              <a:t>[x] On the other hand, although the weight-level selection is the most fine-grained, it requires fine-grained indexing of weights, which is computationally expensive in practice.</a:t>
            </a:r>
          </a:p>
          <a:p>
            <a:endParaRPr lang="en-US" dirty="0"/>
          </a:p>
          <a:p>
            <a:pPr algn="l"/>
            <a:r>
              <a:rPr lang="en-US" dirty="0"/>
              <a:t>[x] </a:t>
            </a:r>
            <a:r>
              <a:rPr lang="en-US" sz="1800" b="0" i="0" u="none" strike="noStrike" baseline="0" dirty="0">
                <a:latin typeface="LinLibertineT"/>
              </a:rPr>
              <a:t>Hence, in our work, we adopt tensor-level selection, which ensures accuracy and can also be efficiently executed in existing NN frameworks without extra overhead.</a:t>
            </a:r>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7</a:t>
            </a:fld>
            <a:endParaRPr lang="en-US"/>
          </a:p>
        </p:txBody>
      </p:sp>
    </p:spTree>
    <p:extLst>
      <p:ext uri="{BB962C8B-B14F-4D97-AF65-F5344CB8AC3E}">
        <p14:creationId xmlns:p14="http://schemas.microsoft.com/office/powerpoint/2010/main" val="1617908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select the optimal set of NN tensors, </a:t>
            </a:r>
            <a:r>
              <a:rPr lang="en-US" sz="1800" b="0" i="0" u="none" strike="noStrike" baseline="0" dirty="0">
                <a:latin typeface="LinLibertineT"/>
              </a:rPr>
              <a:t>an intuitive formulation of the speedup problem is to ensure that the prediction accuracy </a:t>
            </a:r>
            <a:r>
              <a:rPr lang="en-US" sz="1800" b="0" i="0" u="none" strike="noStrike" baseline="0" dirty="0" err="1">
                <a:latin typeface="LinLibertineT"/>
              </a:rPr>
              <a:t>nf</a:t>
            </a:r>
            <a:r>
              <a:rPr lang="en-US" sz="1800" b="0" i="0" u="none" strike="noStrike" baseline="0" dirty="0">
                <a:latin typeface="LinLibertineT"/>
              </a:rPr>
              <a:t> the trained model reaches the objective and then minimize the training time with respect to the required NN training quality.</a:t>
            </a:r>
          </a:p>
          <a:p>
            <a:pPr algn="l"/>
            <a:endParaRPr lang="en-US" sz="1800" b="0" i="0" u="none" strike="noStrike" baseline="0" dirty="0">
              <a:latin typeface="LinLibertineT"/>
            </a:endParaRPr>
          </a:p>
          <a:p>
            <a:pPr algn="l"/>
            <a:r>
              <a:rPr lang="en-US" sz="1800" b="0" i="0" u="none" strike="noStrike" baseline="0" dirty="0">
                <a:latin typeface="LinLibertineT"/>
              </a:rPr>
              <a:t>[x] However, it is hard to decide the appropriate accuracy objective in advance, </a:t>
            </a:r>
            <a:r>
              <a:rPr lang="en-US" sz="1800" b="1" i="0" u="sng" strike="noStrike" baseline="0" dirty="0">
                <a:latin typeface="LinLibertineT"/>
              </a:rPr>
              <a:t>because some accuracy objectives may require very intensive training and take very long time on resource-constrained devices</a:t>
            </a:r>
            <a:r>
              <a:rPr lang="en-US" sz="1800" b="0" i="0" u="none" strike="noStrike" baseline="0" dirty="0">
                <a:latin typeface="LinLibertineT"/>
              </a:rPr>
              <a:t>. </a:t>
            </a:r>
            <a:r>
              <a:rPr lang="en-US" sz="1800" b="1" i="0" u="sng" strike="noStrike" baseline="0" dirty="0">
                <a:latin typeface="LinLibertineT"/>
              </a:rPr>
              <a:t>On the other hand, the model accuracy that we could achieve within a reasonable time frame usually cannot be pre-estimated in advance. In many cases, we cannot even manage to wait for the training to converge, within a reasonable time frame.</a:t>
            </a:r>
          </a:p>
          <a:p>
            <a:pPr algn="l"/>
            <a:endParaRPr lang="en-US" sz="1800" b="0" i="0" u="none" strike="noStrike" baseline="0" dirty="0">
              <a:latin typeface="LinLibertineT"/>
            </a:endParaRPr>
          </a:p>
          <a:p>
            <a:pPr algn="l"/>
            <a:r>
              <a:rPr lang="en-US" sz="1800" b="0" i="0" u="none" strike="noStrike" baseline="0" dirty="0">
                <a:latin typeface="LinLibertineT"/>
              </a:rPr>
              <a:t>[x] Instead, we aim to make sure that the training can complete within our speedup objective, and we then make our best effort to maximize the model accuracy by selecting the optimal set of tensors.</a:t>
            </a:r>
          </a:p>
          <a:p>
            <a:pPr algn="l"/>
            <a:endParaRPr lang="en-US" sz="1800" b="0" i="0" u="none" strike="noStrike" baseline="0" dirty="0">
              <a:latin typeface="LinLibertineT"/>
            </a:endParaRPr>
          </a:p>
        </p:txBody>
      </p:sp>
      <p:sp>
        <p:nvSpPr>
          <p:cNvPr id="4" name="Slide Number Placeholder 3"/>
          <p:cNvSpPr>
            <a:spLocks noGrp="1"/>
          </p:cNvSpPr>
          <p:nvPr>
            <p:ph type="sldNum" sz="quarter" idx="5"/>
          </p:nvPr>
        </p:nvSpPr>
        <p:spPr/>
        <p:txBody>
          <a:bodyPr/>
          <a:lstStyle/>
          <a:p>
            <a:fld id="{A71416EE-DB87-4908-8759-C5AC0A948D9F}" type="slidenum">
              <a:rPr lang="en-US" smtClean="0"/>
              <a:t>8</a:t>
            </a:fld>
            <a:endParaRPr lang="en-US"/>
          </a:p>
        </p:txBody>
      </p:sp>
    </p:spTree>
    <p:extLst>
      <p:ext uri="{BB962C8B-B14F-4D97-AF65-F5344CB8AC3E}">
        <p14:creationId xmlns:p14="http://schemas.microsoft.com/office/powerpoint/2010/main" val="365255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we would like to ensure training speedup on practical devices, and so in our approach we measure and optimize the training time in wall-clock time. To achieve the specified training objective, there are several technical challenges need to be solved.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First, the practical model accuracy we can achieve rely on appropriate evaluation of the tensor importance, and in particular, we will need to use a tensor importance metric that satisfies additivity to calculate the cumulative importance of multiple selected tensors.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Second, how do we appropriately estimate the time needed for neural network training, which may involve both forward and backward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Third, this problem of tensor selection is a typical constrained optimization problem which is NP-hard. How can we find a good approximate solution with the minimum computing cost at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9</a:t>
            </a:fld>
            <a:endParaRPr lang="en-US"/>
          </a:p>
        </p:txBody>
      </p:sp>
    </p:spTree>
    <p:extLst>
      <p:ext uri="{BB962C8B-B14F-4D97-AF65-F5344CB8AC3E}">
        <p14:creationId xmlns:p14="http://schemas.microsoft.com/office/powerpoint/2010/main" val="176126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CFF2-651C-61B3-3131-C59102C3B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FD3B2B-AA83-5F81-B2D6-D470F3345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483F8C-571F-DA6B-6A8C-E26B2C1246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B132DA-4276-9920-17AB-EC7DFD867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DD14B-707C-7EB3-BC30-4CA3AF82E883}"/>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35520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A9FA-F280-5748-028A-29A5CA304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75B926-81FD-5468-07DA-88ECFA60B9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44A72-A671-C1DD-1B4A-158F628723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8A02C63-1C5C-B56C-4416-9337FF731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758B4-4710-94FE-522B-5F59E18CF0CB}"/>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39644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A3907-1AE8-F1BC-140B-68306EF06A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61951-3ACE-3E6F-A9C3-94FC0DC6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736FA-2CBF-2B35-C45B-F4F7D306F6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34BEF07-06B2-5205-3578-F3CE9616B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11E09-5508-6993-7949-D13454AF1CD4}"/>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391827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effectLst>
            <a:outerShdw blurRad="50800" dist="38100" dir="2700000" algn="ctr" rotWithShape="0">
              <a:srgbClr val="000000">
                <a:alpha val="40000"/>
              </a:srgbClr>
            </a:outerShdw>
          </a:effectLst>
        </p:spPr>
        <p:txBody>
          <a:bodyPr/>
          <a:lstStyle>
            <a:lvl1pPr>
              <a:defRPr>
                <a:solidFill>
                  <a:srgbClr val="C00000"/>
                </a:solidFill>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a:outerShdw blurRad="50800" dist="38100" dir="2700000" algn="ctr" rotWithShape="0">
              <a:srgbClr val="000000">
                <a:alpha val="40000"/>
              </a:srgbClr>
            </a:outerShdw>
          </a:effectLst>
        </p:spPr>
        <p:txBody>
          <a:bodyPr/>
          <a:lstStyle>
            <a:lvl1pPr marL="0" indent="0" algn="ctr">
              <a:buNone/>
              <a:defRPr>
                <a:solidFill>
                  <a:srgbClr val="002B54"/>
                </a:solidFill>
              </a:defRPr>
            </a:lvl1pPr>
            <a:lvl2pPr marL="192867" indent="0" algn="ctr">
              <a:buNone/>
              <a:defRPr>
                <a:solidFill>
                  <a:schemeClr val="tx1">
                    <a:tint val="75000"/>
                  </a:schemeClr>
                </a:solidFill>
              </a:defRPr>
            </a:lvl2pPr>
            <a:lvl3pPr marL="385733" indent="0" algn="ctr">
              <a:buNone/>
              <a:defRPr>
                <a:solidFill>
                  <a:schemeClr val="tx1">
                    <a:tint val="75000"/>
                  </a:schemeClr>
                </a:solidFill>
              </a:defRPr>
            </a:lvl3pPr>
            <a:lvl4pPr marL="578600" indent="0" algn="ctr">
              <a:buNone/>
              <a:defRPr>
                <a:solidFill>
                  <a:schemeClr val="tx1">
                    <a:tint val="75000"/>
                  </a:schemeClr>
                </a:solidFill>
              </a:defRPr>
            </a:lvl4pPr>
            <a:lvl5pPr marL="771467" indent="0" algn="ctr">
              <a:buNone/>
              <a:defRPr>
                <a:solidFill>
                  <a:schemeClr val="tx1">
                    <a:tint val="75000"/>
                  </a:schemeClr>
                </a:solidFill>
              </a:defRPr>
            </a:lvl5pPr>
            <a:lvl6pPr marL="964335" indent="0" algn="ctr">
              <a:buNone/>
              <a:defRPr>
                <a:solidFill>
                  <a:schemeClr val="tx1">
                    <a:tint val="75000"/>
                  </a:schemeClr>
                </a:solidFill>
              </a:defRPr>
            </a:lvl6pPr>
            <a:lvl7pPr marL="1157200" indent="0" algn="ctr">
              <a:buNone/>
              <a:defRPr>
                <a:solidFill>
                  <a:schemeClr val="tx1">
                    <a:tint val="75000"/>
                  </a:schemeClr>
                </a:solidFill>
              </a:defRPr>
            </a:lvl7pPr>
            <a:lvl8pPr marL="1350068" indent="0" algn="ctr">
              <a:buNone/>
              <a:defRPr>
                <a:solidFill>
                  <a:schemeClr val="tx1">
                    <a:tint val="75000"/>
                  </a:schemeClr>
                </a:solidFill>
              </a:defRPr>
            </a:lvl8pPr>
            <a:lvl9pPr marL="1542936"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962400" y="6356369"/>
            <a:ext cx="4064000" cy="365125"/>
          </a:xfrm>
        </p:spPr>
        <p:txBody>
          <a:bodyPr/>
          <a:lstStyle>
            <a:lvl1pPr>
              <a:defRPr sz="591">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3287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a:buClr>
                <a:srgbClr val="F3B50F"/>
              </a:buClr>
              <a:buSzPct val="90000"/>
              <a:buFont typeface="Wingdings" pitchFamily="2" charset="2"/>
              <a:buChar char="§"/>
              <a:defRPr sz="1181"/>
            </a:lvl1pPr>
            <a:lvl2pPr>
              <a:buClr>
                <a:srgbClr val="558ED5"/>
              </a:buClr>
              <a:buSzPct val="90000"/>
              <a:buFont typeface="Wingdings" pitchFamily="2" charset="2"/>
              <a:buChar char="§"/>
              <a:defRPr sz="1013"/>
            </a:lvl2pPr>
            <a:lvl3pPr>
              <a:buClr>
                <a:srgbClr val="E66C7D"/>
              </a:buClr>
              <a:buSzPct val="90000"/>
              <a:defRPr sz="844"/>
            </a:lvl3pPr>
            <a:lvl4pPr>
              <a:defRPr sz="675"/>
            </a:lvl4pPr>
            <a:lvl5pPr>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200">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630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9"/>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67" indent="0">
              <a:buNone/>
              <a:defRPr sz="760">
                <a:solidFill>
                  <a:schemeClr val="tx1">
                    <a:tint val="75000"/>
                  </a:schemeClr>
                </a:solidFill>
              </a:defRPr>
            </a:lvl2pPr>
            <a:lvl3pPr marL="385733" indent="0">
              <a:buNone/>
              <a:defRPr sz="675">
                <a:solidFill>
                  <a:schemeClr val="tx1">
                    <a:tint val="75000"/>
                  </a:schemeClr>
                </a:solidFill>
              </a:defRPr>
            </a:lvl3pPr>
            <a:lvl4pPr marL="578600" indent="0">
              <a:buNone/>
              <a:defRPr sz="591">
                <a:solidFill>
                  <a:schemeClr val="tx1">
                    <a:tint val="75000"/>
                  </a:schemeClr>
                </a:solidFill>
              </a:defRPr>
            </a:lvl4pPr>
            <a:lvl5pPr marL="771467" indent="0">
              <a:buNone/>
              <a:defRPr sz="591">
                <a:solidFill>
                  <a:schemeClr val="tx1">
                    <a:tint val="75000"/>
                  </a:schemeClr>
                </a:solidFill>
              </a:defRPr>
            </a:lvl5pPr>
            <a:lvl6pPr marL="964335" indent="0">
              <a:buNone/>
              <a:defRPr sz="591">
                <a:solidFill>
                  <a:schemeClr val="tx1">
                    <a:tint val="75000"/>
                  </a:schemeClr>
                </a:solidFill>
              </a:defRPr>
            </a:lvl6pPr>
            <a:lvl7pPr marL="1157200" indent="0">
              <a:buNone/>
              <a:defRPr sz="591">
                <a:solidFill>
                  <a:schemeClr val="tx1">
                    <a:tint val="75000"/>
                  </a:schemeClr>
                </a:solidFill>
              </a:defRPr>
            </a:lvl7pPr>
            <a:lvl8pPr marL="1350068" indent="0">
              <a:buNone/>
              <a:defRPr sz="591">
                <a:solidFill>
                  <a:schemeClr val="tx1">
                    <a:tint val="75000"/>
                  </a:schemeClr>
                </a:solidFill>
              </a:defRPr>
            </a:lvl8pPr>
            <a:lvl9pPr marL="1542936"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84505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5437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67" indent="0">
              <a:buNone/>
              <a:defRPr sz="844" b="1"/>
            </a:lvl2pPr>
            <a:lvl3pPr marL="385733" indent="0">
              <a:buNone/>
              <a:defRPr sz="760" b="1"/>
            </a:lvl3pPr>
            <a:lvl4pPr marL="578600" indent="0">
              <a:buNone/>
              <a:defRPr sz="675" b="1"/>
            </a:lvl4pPr>
            <a:lvl5pPr marL="771467" indent="0">
              <a:buNone/>
              <a:defRPr sz="675" b="1"/>
            </a:lvl5pPr>
            <a:lvl6pPr marL="964335" indent="0">
              <a:buNone/>
              <a:defRPr sz="675" b="1"/>
            </a:lvl6pPr>
            <a:lvl7pPr marL="1157200" indent="0">
              <a:buNone/>
              <a:defRPr sz="675" b="1"/>
            </a:lvl7pPr>
            <a:lvl8pPr marL="1350068" indent="0">
              <a:buNone/>
              <a:defRPr sz="675" b="1"/>
            </a:lvl8pPr>
            <a:lvl9pPr marL="1542936"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535113"/>
            <a:ext cx="5389033" cy="639762"/>
          </a:xfrm>
        </p:spPr>
        <p:txBody>
          <a:bodyPr anchor="b"/>
          <a:lstStyle>
            <a:lvl1pPr marL="0" indent="0">
              <a:buNone/>
              <a:defRPr sz="1013" b="1"/>
            </a:lvl1pPr>
            <a:lvl2pPr marL="192867" indent="0">
              <a:buNone/>
              <a:defRPr sz="844" b="1"/>
            </a:lvl2pPr>
            <a:lvl3pPr marL="385733" indent="0">
              <a:buNone/>
              <a:defRPr sz="760" b="1"/>
            </a:lvl3pPr>
            <a:lvl4pPr marL="578600" indent="0">
              <a:buNone/>
              <a:defRPr sz="675" b="1"/>
            </a:lvl4pPr>
            <a:lvl5pPr marL="771467" indent="0">
              <a:buNone/>
              <a:defRPr sz="675" b="1"/>
            </a:lvl5pPr>
            <a:lvl6pPr marL="964335" indent="0">
              <a:buNone/>
              <a:defRPr sz="675" b="1"/>
            </a:lvl6pPr>
            <a:lvl7pPr marL="1157200" indent="0">
              <a:buNone/>
              <a:defRPr sz="675" b="1"/>
            </a:lvl7pPr>
            <a:lvl8pPr marL="1350068" indent="0">
              <a:buNone/>
              <a:defRPr sz="675" b="1"/>
            </a:lvl8pPr>
            <a:lvl9pPr marL="1542936"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80"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6836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5102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259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9"/>
            <a:ext cx="6815667" cy="5853113"/>
          </a:xfrm>
        </p:spPr>
        <p:txBody>
          <a:bodyPr/>
          <a:lstStyle>
            <a:lvl1pPr>
              <a:defRPr sz="1351"/>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67" indent="0">
              <a:buNone/>
              <a:defRPr sz="507"/>
            </a:lvl2pPr>
            <a:lvl3pPr marL="385733" indent="0">
              <a:buNone/>
              <a:defRPr sz="421"/>
            </a:lvl3pPr>
            <a:lvl4pPr marL="578600" indent="0">
              <a:buNone/>
              <a:defRPr sz="380"/>
            </a:lvl4pPr>
            <a:lvl5pPr marL="771467" indent="0">
              <a:buNone/>
              <a:defRPr sz="380"/>
            </a:lvl5pPr>
            <a:lvl6pPr marL="964335" indent="0">
              <a:buNone/>
              <a:defRPr sz="380"/>
            </a:lvl6pPr>
            <a:lvl7pPr marL="1157200" indent="0">
              <a:buNone/>
              <a:defRPr sz="380"/>
            </a:lvl7pPr>
            <a:lvl8pPr marL="1350068" indent="0">
              <a:buNone/>
              <a:defRPr sz="380"/>
            </a:lvl8pPr>
            <a:lvl9pPr marL="1542936"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4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69EB-9D58-F3C7-AFEE-A2CF4DA77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5B5CE-F97D-3816-1AF2-5D07C4C68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E5277-0A25-64B9-A9C9-85F3F9F59B3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70C1637-A845-45C0-6B76-36D56F0A5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0B168-ABF5-E778-E916-E1497F9085E6}"/>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378886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1"/>
            </a:lvl1pPr>
            <a:lvl2pPr marL="192867" indent="0">
              <a:buNone/>
              <a:defRPr sz="1181"/>
            </a:lvl2pPr>
            <a:lvl3pPr marL="385733" indent="0">
              <a:buNone/>
              <a:defRPr sz="1013"/>
            </a:lvl3pPr>
            <a:lvl4pPr marL="578600" indent="0">
              <a:buNone/>
              <a:defRPr sz="844"/>
            </a:lvl4pPr>
            <a:lvl5pPr marL="771467" indent="0">
              <a:buNone/>
              <a:defRPr sz="844"/>
            </a:lvl5pPr>
            <a:lvl6pPr marL="964335" indent="0">
              <a:buNone/>
              <a:defRPr sz="844"/>
            </a:lvl6pPr>
            <a:lvl7pPr marL="1157200" indent="0">
              <a:buNone/>
              <a:defRPr sz="844"/>
            </a:lvl7pPr>
            <a:lvl8pPr marL="1350068" indent="0">
              <a:buNone/>
              <a:defRPr sz="844"/>
            </a:lvl8pPr>
            <a:lvl9pPr marL="1542936"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67" indent="0">
              <a:buNone/>
              <a:defRPr sz="507"/>
            </a:lvl2pPr>
            <a:lvl3pPr marL="385733" indent="0">
              <a:buNone/>
              <a:defRPr sz="421"/>
            </a:lvl3pPr>
            <a:lvl4pPr marL="578600" indent="0">
              <a:buNone/>
              <a:defRPr sz="380"/>
            </a:lvl4pPr>
            <a:lvl5pPr marL="771467" indent="0">
              <a:buNone/>
              <a:defRPr sz="380"/>
            </a:lvl5pPr>
            <a:lvl6pPr marL="964335" indent="0">
              <a:buNone/>
              <a:defRPr sz="380"/>
            </a:lvl6pPr>
            <a:lvl7pPr marL="1157200" indent="0">
              <a:buNone/>
              <a:defRPr sz="380"/>
            </a:lvl7pPr>
            <a:lvl8pPr marL="1350068" indent="0">
              <a:buNone/>
              <a:defRPr sz="380"/>
            </a:lvl8pPr>
            <a:lvl9pPr marL="1542936"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4746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9452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4796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ln>
            <a:noFill/>
          </a:ln>
          <a:effectLst/>
        </p:spPr>
        <p:txBody>
          <a:bodyPr/>
          <a:lstStyle>
            <a:lvl1pPr>
              <a:defRPr u="none">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p:spPr>
        <p:txBody>
          <a:bodyPr/>
          <a:lstStyle>
            <a:lvl1pPr marL="0" indent="0" algn="ctr">
              <a:buNone/>
              <a:defRPr>
                <a:solidFill>
                  <a:srgbClr val="002B54"/>
                </a:solidFill>
              </a:defRPr>
            </a:lvl1pPr>
            <a:lvl2pPr marL="192872" indent="0" algn="ctr">
              <a:buNone/>
              <a:defRPr>
                <a:solidFill>
                  <a:schemeClr val="tx1">
                    <a:tint val="75000"/>
                  </a:schemeClr>
                </a:solidFill>
              </a:defRPr>
            </a:lvl2pPr>
            <a:lvl3pPr marL="385743" indent="0" algn="ctr">
              <a:buNone/>
              <a:defRPr>
                <a:solidFill>
                  <a:schemeClr val="tx1">
                    <a:tint val="75000"/>
                  </a:schemeClr>
                </a:solidFill>
              </a:defRPr>
            </a:lvl3pPr>
            <a:lvl4pPr marL="578615" indent="0" algn="ctr">
              <a:buNone/>
              <a:defRPr>
                <a:solidFill>
                  <a:schemeClr val="tx1">
                    <a:tint val="75000"/>
                  </a:schemeClr>
                </a:solidFill>
              </a:defRPr>
            </a:lvl4pPr>
            <a:lvl5pPr marL="771487" indent="0" algn="ctr">
              <a:buNone/>
              <a:defRPr>
                <a:solidFill>
                  <a:schemeClr val="tx1">
                    <a:tint val="75000"/>
                  </a:schemeClr>
                </a:solidFill>
              </a:defRPr>
            </a:lvl5pPr>
            <a:lvl6pPr marL="964358" indent="0" algn="ctr">
              <a:buNone/>
              <a:defRPr>
                <a:solidFill>
                  <a:schemeClr val="tx1">
                    <a:tint val="75000"/>
                  </a:schemeClr>
                </a:solidFill>
              </a:defRPr>
            </a:lvl6pPr>
            <a:lvl7pPr marL="1157229" indent="0" algn="ctr">
              <a:buNone/>
              <a:defRPr>
                <a:solidFill>
                  <a:schemeClr val="tx1">
                    <a:tint val="75000"/>
                  </a:schemeClr>
                </a:solidFill>
              </a:defRPr>
            </a:lvl7pPr>
            <a:lvl8pPr marL="1350101" indent="0" algn="ctr">
              <a:buNone/>
              <a:defRPr>
                <a:solidFill>
                  <a:schemeClr val="tx1">
                    <a:tint val="75000"/>
                  </a:schemeClr>
                </a:solidFill>
              </a:defRPr>
            </a:lvl8pPr>
            <a:lvl9pPr marL="154297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22999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marL="144463" indent="317500" algn="just">
              <a:buClr>
                <a:srgbClr val="F3B50F"/>
              </a:buClr>
              <a:buSzPct val="90000"/>
              <a:buFont typeface="Wingdings" pitchFamily="2" charset="2"/>
              <a:buChar char="§"/>
              <a:tabLst>
                <a:tab pos="628650" algn="l"/>
              </a:tabLst>
              <a:defRPr sz="2800"/>
            </a:lvl1pPr>
            <a:lvl2pPr marL="573088" indent="260350">
              <a:buClr>
                <a:srgbClr val="558ED5"/>
              </a:buClr>
              <a:buSzPct val="90000"/>
              <a:buFont typeface="Wingdings" pitchFamily="2" charset="2"/>
              <a:buChar char="§"/>
              <a:defRPr sz="2000"/>
            </a:lvl2pPr>
            <a:lvl3pPr marL="858838" indent="285750">
              <a:buClr>
                <a:srgbClr val="E66C7D"/>
              </a:buClr>
              <a:buSzPct val="90000"/>
              <a:defRPr sz="1600"/>
            </a:lvl3pPr>
            <a:lvl4pPr marL="1144588" indent="287338">
              <a:defRPr sz="1400"/>
            </a:lvl4pPr>
            <a:lvl5pPr marL="1487488" indent="2857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87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72" indent="0">
              <a:buNone/>
              <a:defRPr sz="760">
                <a:solidFill>
                  <a:schemeClr val="tx1">
                    <a:tint val="75000"/>
                  </a:schemeClr>
                </a:solidFill>
              </a:defRPr>
            </a:lvl2pPr>
            <a:lvl3pPr marL="385743" indent="0">
              <a:buNone/>
              <a:defRPr sz="675">
                <a:solidFill>
                  <a:schemeClr val="tx1">
                    <a:tint val="75000"/>
                  </a:schemeClr>
                </a:solidFill>
              </a:defRPr>
            </a:lvl3pPr>
            <a:lvl4pPr marL="578615" indent="0">
              <a:buNone/>
              <a:defRPr sz="591">
                <a:solidFill>
                  <a:schemeClr val="tx1">
                    <a:tint val="75000"/>
                  </a:schemeClr>
                </a:solidFill>
              </a:defRPr>
            </a:lvl4pPr>
            <a:lvl5pPr marL="771487" indent="0">
              <a:buNone/>
              <a:defRPr sz="591">
                <a:solidFill>
                  <a:schemeClr val="tx1">
                    <a:tint val="75000"/>
                  </a:schemeClr>
                </a:solidFill>
              </a:defRPr>
            </a:lvl5pPr>
            <a:lvl6pPr marL="964358" indent="0">
              <a:buNone/>
              <a:defRPr sz="591">
                <a:solidFill>
                  <a:schemeClr val="tx1">
                    <a:tint val="75000"/>
                  </a:schemeClr>
                </a:solidFill>
              </a:defRPr>
            </a:lvl6pPr>
            <a:lvl7pPr marL="1157229" indent="0">
              <a:buNone/>
              <a:defRPr sz="591">
                <a:solidFill>
                  <a:schemeClr val="tx1">
                    <a:tint val="75000"/>
                  </a:schemeClr>
                </a:solidFill>
              </a:defRPr>
            </a:lvl7pPr>
            <a:lvl8pPr marL="1350101" indent="0">
              <a:buNone/>
              <a:defRPr sz="591">
                <a:solidFill>
                  <a:schemeClr val="tx1">
                    <a:tint val="75000"/>
                  </a:schemeClr>
                </a:solidFill>
              </a:defRPr>
            </a:lvl8pPr>
            <a:lvl9pPr marL="1542974"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204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030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9593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108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733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A86F-F6D6-9E59-767F-926B243B57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99D31F-6C67-9A50-3BFC-EC6C74802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68F74-5E63-A429-D714-BD671F9ADFE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4AC6DE-49D9-5BE8-134A-D071E5AC4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F50CC-747C-BE25-D2D8-17647EFA9895}"/>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828302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33625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2" indent="0">
              <a:buNone/>
              <a:defRPr sz="1181"/>
            </a:lvl2pPr>
            <a:lvl3pPr marL="385743" indent="0">
              <a:buNone/>
              <a:defRPr sz="1013"/>
            </a:lvl3pPr>
            <a:lvl4pPr marL="578615" indent="0">
              <a:buNone/>
              <a:defRPr sz="844"/>
            </a:lvl4pPr>
            <a:lvl5pPr marL="771487" indent="0">
              <a:buNone/>
              <a:defRPr sz="844"/>
            </a:lvl5pPr>
            <a:lvl6pPr marL="964358" indent="0">
              <a:buNone/>
              <a:defRPr sz="844"/>
            </a:lvl6pPr>
            <a:lvl7pPr marL="1157229" indent="0">
              <a:buNone/>
              <a:defRPr sz="844"/>
            </a:lvl7pPr>
            <a:lvl8pPr marL="1350101" indent="0">
              <a:buNone/>
              <a:defRPr sz="844"/>
            </a:lvl8pPr>
            <a:lvl9pPr marL="1542974"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0297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519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893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6E67-461A-535F-3934-07EE7577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A4F95-6E4D-DC39-6958-D7508AAAEB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2321E7-3FE4-BE51-0581-593795BB7C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9DACC5-58CF-AAF6-F1BD-CEA929A5D6D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715A6EC-945D-AE59-95AC-71D5ADA11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50240-C408-B5B7-3EBC-515F6ABD962A}"/>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04668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B1AE-B46D-38CC-4757-873EE06CE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7F81B2-F7E1-7E27-ABB6-1024734A66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6E73F-095F-8784-B494-2AFFB6C79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78E968-8214-C28F-528D-B312695DA1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CB041-4F96-39DC-8DBD-0F29FA48DA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14D2E-3F8F-1A14-D71B-6287B41D0539}"/>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C943D71-54CF-63A4-0CE3-8CE4697964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93DF76-BB8A-BDD0-C3E4-D67BEA67A7B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847397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32F8-BD01-87C3-8F32-7630E56801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13A1FC-A8C1-0907-9371-BECEF37802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8FED824-5A6A-84C1-2718-0267AFB1C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4B7CB3-12C5-4F39-95CC-31C57C714CE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423264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EC27D-C374-CDD2-0924-C8CE810C38A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7C42BFD-A9F6-657C-E6C4-8B939575AA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C0354F-2FF6-96E5-F5F8-226EED08F4D6}"/>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425351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CB67-8B62-AEBF-76A9-710DD71362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40B657-9D6A-912E-F6BE-5C2BF58FA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1AAABE-47DE-90A8-FE98-E1C420818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AECE7-2840-0B38-1B11-2FDED87FF04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C7CDAE-36AC-0977-6533-58C4C1153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538B1-DA08-C8F4-D50E-1417908957B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91509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2D40-936A-8F41-5768-7E83AF00C4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F049-F727-169F-93AF-7FA97A42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7CBAA8-B5B0-3761-01EC-9A7A2BFF5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2605C-6F8F-40EC-16E1-BB221A92EFE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B95A0C3-7BEF-1C76-B9D0-FE1758A21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A3FCD-22E9-011D-AE3D-D0A66701BC33}"/>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69869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25ED4-4079-AF23-7017-A14768A1E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8B526D-45F9-3011-008B-374921A0E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C1987-4814-8616-ACDE-D5DCC17827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3241906-7558-E117-32AC-6E320BDBE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C20CED-A0CF-0081-A926-060D5E7FC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EC916-8512-40AD-A7D1-D2DB596A527B}" type="slidenum">
              <a:rPr lang="en-US" smtClean="0"/>
              <a:t>‹#›</a:t>
            </a:fld>
            <a:endParaRPr lang="en-US"/>
          </a:p>
        </p:txBody>
      </p:sp>
    </p:spTree>
    <p:extLst>
      <p:ext uri="{BB962C8B-B14F-4D97-AF65-F5344CB8AC3E}">
        <p14:creationId xmlns:p14="http://schemas.microsoft.com/office/powerpoint/2010/main" val="236628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9"/>
            <a:ext cx="2844800" cy="365125"/>
          </a:xfrm>
          <a:prstGeom prst="rect">
            <a:avLst/>
          </a:prstGeom>
        </p:spPr>
        <p:txBody>
          <a:bodyPr vert="horz" lIns="91440" tIns="45720" rIns="91440" bIns="45720" rtlCol="0" anchor="ctr"/>
          <a:lstStyle>
            <a:lvl1pPr algn="l">
              <a:defRPr sz="507">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69"/>
            <a:ext cx="3860800" cy="365125"/>
          </a:xfrm>
          <a:prstGeom prst="rect">
            <a:avLst/>
          </a:prstGeom>
        </p:spPr>
        <p:txBody>
          <a:bodyPr vert="horz" lIns="91440" tIns="45720" rIns="91440" bIns="45720" rtlCol="0" anchor="ctr"/>
          <a:lstStyle>
            <a:lvl1pPr algn="ctr">
              <a:defRPr sz="50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9"/>
            <a:ext cx="2844800" cy="365125"/>
          </a:xfrm>
          <a:prstGeom prst="rect">
            <a:avLst/>
          </a:prstGeom>
        </p:spPr>
        <p:txBody>
          <a:bodyPr vert="horz" lIns="91440" tIns="45720" rIns="91440" bIns="45720" rtlCol="0" anchor="ctr"/>
          <a:lstStyle>
            <a:lvl1pPr algn="r">
              <a:defRPr sz="507">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85638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385733" rtl="0" eaLnBrk="1" latinLnBrk="0" hangingPunct="1">
        <a:spcBef>
          <a:spcPct val="0"/>
        </a:spcBef>
        <a:buNone/>
        <a:defRPr sz="1856" kern="1200">
          <a:solidFill>
            <a:schemeClr val="tx1"/>
          </a:solidFill>
          <a:latin typeface="+mj-lt"/>
          <a:ea typeface="+mj-ea"/>
          <a:cs typeface="+mj-cs"/>
        </a:defRPr>
      </a:lvl1pPr>
    </p:titleStyle>
    <p:bodyStyle>
      <a:lvl1pPr marL="144650" indent="-144650" algn="l" defTabSz="385733" rtl="0" eaLnBrk="1" latinLnBrk="0" hangingPunct="1">
        <a:spcBef>
          <a:spcPct val="20000"/>
        </a:spcBef>
        <a:buFont typeface="Arial" pitchFamily="34" charset="0"/>
        <a:buChar char="•"/>
        <a:defRPr sz="1351" kern="1200">
          <a:solidFill>
            <a:schemeClr val="tx1"/>
          </a:solidFill>
          <a:latin typeface="+mn-lt"/>
          <a:ea typeface="+mn-ea"/>
          <a:cs typeface="+mn-cs"/>
        </a:defRPr>
      </a:lvl1pPr>
      <a:lvl2pPr marL="313408" indent="-120542" algn="l" defTabSz="38573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67" indent="-96435" algn="l" defTabSz="38573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34"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01"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67"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35"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03"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368"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33" rtl="0" eaLnBrk="1" latinLnBrk="0" hangingPunct="1">
        <a:defRPr sz="760" kern="1200">
          <a:solidFill>
            <a:schemeClr val="tx1"/>
          </a:solidFill>
          <a:latin typeface="+mn-lt"/>
          <a:ea typeface="+mn-ea"/>
          <a:cs typeface="+mn-cs"/>
        </a:defRPr>
      </a:lvl1pPr>
      <a:lvl2pPr marL="192867" algn="l" defTabSz="385733" rtl="0" eaLnBrk="1" latinLnBrk="0" hangingPunct="1">
        <a:defRPr sz="760" kern="1200">
          <a:solidFill>
            <a:schemeClr val="tx1"/>
          </a:solidFill>
          <a:latin typeface="+mn-lt"/>
          <a:ea typeface="+mn-ea"/>
          <a:cs typeface="+mn-cs"/>
        </a:defRPr>
      </a:lvl2pPr>
      <a:lvl3pPr marL="385733" algn="l" defTabSz="385733" rtl="0" eaLnBrk="1" latinLnBrk="0" hangingPunct="1">
        <a:defRPr sz="760" kern="1200">
          <a:solidFill>
            <a:schemeClr val="tx1"/>
          </a:solidFill>
          <a:latin typeface="+mn-lt"/>
          <a:ea typeface="+mn-ea"/>
          <a:cs typeface="+mn-cs"/>
        </a:defRPr>
      </a:lvl3pPr>
      <a:lvl4pPr marL="578600" algn="l" defTabSz="385733" rtl="0" eaLnBrk="1" latinLnBrk="0" hangingPunct="1">
        <a:defRPr sz="760" kern="1200">
          <a:solidFill>
            <a:schemeClr val="tx1"/>
          </a:solidFill>
          <a:latin typeface="+mn-lt"/>
          <a:ea typeface="+mn-ea"/>
          <a:cs typeface="+mn-cs"/>
        </a:defRPr>
      </a:lvl4pPr>
      <a:lvl5pPr marL="771467" algn="l" defTabSz="385733" rtl="0" eaLnBrk="1" latinLnBrk="0" hangingPunct="1">
        <a:defRPr sz="760" kern="1200">
          <a:solidFill>
            <a:schemeClr val="tx1"/>
          </a:solidFill>
          <a:latin typeface="+mn-lt"/>
          <a:ea typeface="+mn-ea"/>
          <a:cs typeface="+mn-cs"/>
        </a:defRPr>
      </a:lvl5pPr>
      <a:lvl6pPr marL="964335" algn="l" defTabSz="385733" rtl="0" eaLnBrk="1" latinLnBrk="0" hangingPunct="1">
        <a:defRPr sz="760" kern="1200">
          <a:solidFill>
            <a:schemeClr val="tx1"/>
          </a:solidFill>
          <a:latin typeface="+mn-lt"/>
          <a:ea typeface="+mn-ea"/>
          <a:cs typeface="+mn-cs"/>
        </a:defRPr>
      </a:lvl6pPr>
      <a:lvl7pPr marL="1157200" algn="l" defTabSz="385733" rtl="0" eaLnBrk="1" latinLnBrk="0" hangingPunct="1">
        <a:defRPr sz="760" kern="1200">
          <a:solidFill>
            <a:schemeClr val="tx1"/>
          </a:solidFill>
          <a:latin typeface="+mn-lt"/>
          <a:ea typeface="+mn-ea"/>
          <a:cs typeface="+mn-cs"/>
        </a:defRPr>
      </a:lvl7pPr>
      <a:lvl8pPr marL="1350068" algn="l" defTabSz="385733" rtl="0" eaLnBrk="1" latinLnBrk="0" hangingPunct="1">
        <a:defRPr sz="760" kern="1200">
          <a:solidFill>
            <a:schemeClr val="tx1"/>
          </a:solidFill>
          <a:latin typeface="+mn-lt"/>
          <a:ea typeface="+mn-ea"/>
          <a:cs typeface="+mn-cs"/>
        </a:defRPr>
      </a:lvl8pPr>
      <a:lvl9pPr marL="1542936" algn="l" defTabSz="385733" rtl="0" eaLnBrk="1" latinLnBrk="0" hangingPunct="1">
        <a:defRPr sz="7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506">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34611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385743" rtl="0" eaLnBrk="1" latinLnBrk="0" hangingPunct="1">
        <a:spcBef>
          <a:spcPct val="0"/>
        </a:spcBef>
        <a:buNone/>
        <a:defRPr sz="1856" kern="1200">
          <a:solidFill>
            <a:schemeClr val="tx1"/>
          </a:solidFill>
          <a:latin typeface="+mj-lt"/>
          <a:ea typeface="+mj-ea"/>
          <a:cs typeface="+mj-cs"/>
        </a:defRPr>
      </a:lvl1pPr>
    </p:titleStyle>
    <p:bodyStyle>
      <a:lvl1pPr marL="144653" indent="-144653" algn="l" defTabSz="385743" rtl="0" eaLnBrk="1" latinLnBrk="0" hangingPunct="1">
        <a:spcBef>
          <a:spcPct val="20000"/>
        </a:spcBef>
        <a:buFont typeface="Arial" pitchFamily="34" charset="0"/>
        <a:buChar char="•"/>
        <a:defRPr sz="1350" kern="1200">
          <a:solidFill>
            <a:schemeClr val="tx1"/>
          </a:solidFill>
          <a:latin typeface="+mn-lt"/>
          <a:ea typeface="+mn-ea"/>
          <a:cs typeface="+mn-cs"/>
        </a:defRPr>
      </a:lvl1pPr>
      <a:lvl2pPr marL="313416" indent="-120545" algn="l" defTabSz="38574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79" indent="-96437" algn="l" defTabSz="38574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51"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2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3" rtl="0" eaLnBrk="1" latinLnBrk="0" hangingPunct="1">
        <a:defRPr sz="760" kern="1200">
          <a:solidFill>
            <a:schemeClr val="tx1"/>
          </a:solidFill>
          <a:latin typeface="+mn-lt"/>
          <a:ea typeface="+mn-ea"/>
          <a:cs typeface="+mn-cs"/>
        </a:defRPr>
      </a:lvl1pPr>
      <a:lvl2pPr marL="192872" algn="l" defTabSz="385743" rtl="0" eaLnBrk="1" latinLnBrk="0" hangingPunct="1">
        <a:defRPr sz="760" kern="1200">
          <a:solidFill>
            <a:schemeClr val="tx1"/>
          </a:solidFill>
          <a:latin typeface="+mn-lt"/>
          <a:ea typeface="+mn-ea"/>
          <a:cs typeface="+mn-cs"/>
        </a:defRPr>
      </a:lvl2pPr>
      <a:lvl3pPr marL="385743" algn="l" defTabSz="385743" rtl="0" eaLnBrk="1" latinLnBrk="0" hangingPunct="1">
        <a:defRPr sz="760" kern="1200">
          <a:solidFill>
            <a:schemeClr val="tx1"/>
          </a:solidFill>
          <a:latin typeface="+mn-lt"/>
          <a:ea typeface="+mn-ea"/>
          <a:cs typeface="+mn-cs"/>
        </a:defRPr>
      </a:lvl3pPr>
      <a:lvl4pPr marL="578615" algn="l" defTabSz="385743" rtl="0" eaLnBrk="1" latinLnBrk="0" hangingPunct="1">
        <a:defRPr sz="760" kern="1200">
          <a:solidFill>
            <a:schemeClr val="tx1"/>
          </a:solidFill>
          <a:latin typeface="+mn-lt"/>
          <a:ea typeface="+mn-ea"/>
          <a:cs typeface="+mn-cs"/>
        </a:defRPr>
      </a:lvl4pPr>
      <a:lvl5pPr marL="771487" algn="l" defTabSz="385743" rtl="0" eaLnBrk="1" latinLnBrk="0" hangingPunct="1">
        <a:defRPr sz="760" kern="1200">
          <a:solidFill>
            <a:schemeClr val="tx1"/>
          </a:solidFill>
          <a:latin typeface="+mn-lt"/>
          <a:ea typeface="+mn-ea"/>
          <a:cs typeface="+mn-cs"/>
        </a:defRPr>
      </a:lvl5pPr>
      <a:lvl6pPr marL="964358" algn="l" defTabSz="385743" rtl="0" eaLnBrk="1" latinLnBrk="0" hangingPunct="1">
        <a:defRPr sz="760" kern="1200">
          <a:solidFill>
            <a:schemeClr val="tx1"/>
          </a:solidFill>
          <a:latin typeface="+mn-lt"/>
          <a:ea typeface="+mn-ea"/>
          <a:cs typeface="+mn-cs"/>
        </a:defRPr>
      </a:lvl6pPr>
      <a:lvl7pPr marL="1157229" algn="l" defTabSz="385743" rtl="0" eaLnBrk="1" latinLnBrk="0" hangingPunct="1">
        <a:defRPr sz="760" kern="1200">
          <a:solidFill>
            <a:schemeClr val="tx1"/>
          </a:solidFill>
          <a:latin typeface="+mn-lt"/>
          <a:ea typeface="+mn-ea"/>
          <a:cs typeface="+mn-cs"/>
        </a:defRPr>
      </a:lvl7pPr>
      <a:lvl8pPr marL="1350101" algn="l" defTabSz="385743" rtl="0" eaLnBrk="1" latinLnBrk="0" hangingPunct="1">
        <a:defRPr sz="760" kern="1200">
          <a:solidFill>
            <a:schemeClr val="tx1"/>
          </a:solidFill>
          <a:latin typeface="+mn-lt"/>
          <a:ea typeface="+mn-ea"/>
          <a:cs typeface="+mn-cs"/>
        </a:defRPr>
      </a:lvl8pPr>
      <a:lvl9pPr marL="1542974" algn="l" defTabSz="38574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47.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15.png"/><Relationship Id="rId11" Type="http://schemas.openxmlformats.org/officeDocument/2006/relationships/image" Target="../media/image49.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4" Type="http://schemas.openxmlformats.org/officeDocument/2006/relationships/image" Target="../media/image48.svg"/><Relationship Id="rId9" Type="http://schemas.openxmlformats.org/officeDocument/2006/relationships/image" Target="../media/image118.png"/><Relationship Id="rId14" Type="http://schemas.openxmlformats.org/officeDocument/2006/relationships/image" Target="../media/image123.png"/></Relationships>
</file>

<file path=ppt/slides/_rels/slide12.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png"/><Relationship Id="rId3" Type="http://schemas.openxmlformats.org/officeDocument/2006/relationships/image" Target="../media/image44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image" Target="../media/image460.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0.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elloKevin07/ElasticTrainer"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280.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31.png"/><Relationship Id="rId11" Type="http://schemas.openxmlformats.org/officeDocument/2006/relationships/image" Target="../media/image75.png"/><Relationship Id="rId5" Type="http://schemas.openxmlformats.org/officeDocument/2006/relationships/image" Target="../media/image130.png"/><Relationship Id="rId10" Type="http://schemas.openxmlformats.org/officeDocument/2006/relationships/image" Target="../media/image59.png"/><Relationship Id="rId4" Type="http://schemas.openxmlformats.org/officeDocument/2006/relationships/image" Target="../media/image1290.png"/><Relationship Id="rId9" Type="http://schemas.openxmlformats.org/officeDocument/2006/relationships/image" Target="../media/image13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0.jpeg"/><Relationship Id="rId11" Type="http://schemas.openxmlformats.org/officeDocument/2006/relationships/image" Target="../media/image15.gif"/><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9.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2.png"/><Relationship Id="rId7" Type="http://schemas.openxmlformats.org/officeDocument/2006/relationships/image" Target="../media/image40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30D-9E2A-42D0-A0C3-8416C7FCA8F1}"/>
              </a:ext>
            </a:extLst>
          </p:cNvPr>
          <p:cNvSpPr>
            <a:spLocks noGrp="1"/>
          </p:cNvSpPr>
          <p:nvPr>
            <p:ph type="ctrTitle"/>
          </p:nvPr>
        </p:nvSpPr>
        <p:spPr>
          <a:xfrm>
            <a:off x="868998" y="1037487"/>
            <a:ext cx="10311620" cy="2387600"/>
          </a:xfrm>
        </p:spPr>
        <p:txBody>
          <a:bodyPr>
            <a:normAutofit/>
          </a:bodyPr>
          <a:lstStyle/>
          <a:p>
            <a:r>
              <a:rPr lang="en-US" sz="3600" b="1" dirty="0" err="1">
                <a:solidFill>
                  <a:srgbClr val="004386"/>
                </a:solidFill>
                <a:ea typeface="+mn-ea"/>
                <a:cs typeface="Arial" panose="020B0604020202020204" pitchFamily="34" charset="0"/>
              </a:rPr>
              <a:t>ElasticTrainer</a:t>
            </a:r>
            <a:r>
              <a:rPr lang="en-US" sz="3600" b="1" dirty="0">
                <a:solidFill>
                  <a:srgbClr val="004386"/>
                </a:solidFill>
                <a:ea typeface="+mn-ea"/>
                <a:cs typeface="Arial" panose="020B0604020202020204" pitchFamily="34" charset="0"/>
              </a:rPr>
              <a:t>: Speeding Up On-Device Training with Runtime Elastic Tensor Selection</a:t>
            </a:r>
          </a:p>
        </p:txBody>
      </p:sp>
      <p:sp>
        <p:nvSpPr>
          <p:cNvPr id="4" name="Text Box 9">
            <a:extLst>
              <a:ext uri="{FF2B5EF4-FFF2-40B4-BE49-F238E27FC236}">
                <a16:creationId xmlns:a16="http://schemas.microsoft.com/office/drawing/2014/main" id="{38121D39-AD5C-4065-8262-C545EB8E16E5}"/>
              </a:ext>
            </a:extLst>
          </p:cNvPr>
          <p:cNvSpPr txBox="1">
            <a:spLocks noChangeArrowheads="1"/>
          </p:cNvSpPr>
          <p:nvPr/>
        </p:nvSpPr>
        <p:spPr bwMode="auto">
          <a:xfrm>
            <a:off x="3068707" y="3425087"/>
            <a:ext cx="5940741" cy="523220"/>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Kai Huang, </a:t>
            </a:r>
            <a:r>
              <a:rPr kumimoji="0" lang="en-US" altLang="zh-CN" sz="2800" b="0" i="0" u="none" strike="noStrike" kern="1200" cap="none" spc="0" normalizeH="0" baseline="0" noProof="0" dirty="0" err="1">
                <a:ln>
                  <a:noFill/>
                </a:ln>
                <a:solidFill>
                  <a:srgbClr val="C00000"/>
                </a:solidFill>
                <a:effectLst/>
                <a:uLnTx/>
                <a:uFillTx/>
                <a:latin typeface="Calibri"/>
                <a:ea typeface="宋体" panose="02010600030101010101" pitchFamily="2" charset="-122"/>
                <a:cs typeface="Arial" panose="020B0604020202020204" pitchFamily="34" charset="0"/>
              </a:rPr>
              <a:t>Boyuan</a:t>
            </a:r>
            <a:r>
              <a:rPr kumimoji="0" lang="en-US" altLang="zh-CN" sz="2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 Yang, Wei Gao</a:t>
            </a:r>
          </a:p>
        </p:txBody>
      </p:sp>
      <p:sp>
        <p:nvSpPr>
          <p:cNvPr id="5" name="Text Box 9">
            <a:extLst>
              <a:ext uri="{FF2B5EF4-FFF2-40B4-BE49-F238E27FC236}">
                <a16:creationId xmlns:a16="http://schemas.microsoft.com/office/drawing/2014/main" id="{75760EF0-89AB-41F1-8B1D-550BA59C0D94}"/>
              </a:ext>
            </a:extLst>
          </p:cNvPr>
          <p:cNvSpPr txBox="1">
            <a:spLocks noChangeArrowheads="1"/>
          </p:cNvSpPr>
          <p:nvPr/>
        </p:nvSpPr>
        <p:spPr bwMode="auto">
          <a:xfrm>
            <a:off x="3974534" y="3999346"/>
            <a:ext cx="4129088" cy="461665"/>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itchFamily="34" charset="0"/>
              </a:rPr>
              <a:t>University of Pittsburgh</a:t>
            </a:r>
          </a:p>
        </p:txBody>
      </p:sp>
      <p:sp>
        <p:nvSpPr>
          <p:cNvPr id="6" name="Text Box 9">
            <a:extLst>
              <a:ext uri="{FF2B5EF4-FFF2-40B4-BE49-F238E27FC236}">
                <a16:creationId xmlns:a16="http://schemas.microsoft.com/office/drawing/2014/main" id="{58165A80-67A4-4260-895E-EC12A9ADB7BF}"/>
              </a:ext>
            </a:extLst>
          </p:cNvPr>
          <p:cNvSpPr txBox="1">
            <a:spLocks noChangeArrowheads="1"/>
          </p:cNvSpPr>
          <p:nvPr/>
        </p:nvSpPr>
        <p:spPr bwMode="auto">
          <a:xfrm>
            <a:off x="4017185" y="6032068"/>
            <a:ext cx="4015246" cy="523220"/>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800" b="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ACM </a:t>
            </a:r>
            <a:r>
              <a:rPr kumimoji="0" lang="en-US" altLang="zh-CN" sz="2800" b="1"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MobiSys</a:t>
            </a:r>
            <a:r>
              <a:rPr kumimoji="0" lang="en-US" altLang="zh-CN" sz="2800" b="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2023</a:t>
            </a:r>
          </a:p>
        </p:txBody>
      </p:sp>
      <p:pic>
        <p:nvPicPr>
          <p:cNvPr id="8" name="Picture 2" descr="Image result for university of pittsburgh">
            <a:extLst>
              <a:ext uri="{FF2B5EF4-FFF2-40B4-BE49-F238E27FC236}">
                <a16:creationId xmlns:a16="http://schemas.microsoft.com/office/drawing/2014/main" id="{A28375CA-9A3E-4779-B3C1-A668F1918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02" r="20017"/>
          <a:stretch/>
        </p:blipFill>
        <p:spPr bwMode="auto">
          <a:xfrm>
            <a:off x="100389" y="5484734"/>
            <a:ext cx="1198267" cy="1331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E4FC9A1-C9D5-89EA-0205-65774600C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539" y="5484734"/>
            <a:ext cx="1331636" cy="133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7625-0E83-7134-255E-121735C40BBF}"/>
              </a:ext>
            </a:extLst>
          </p:cNvPr>
          <p:cNvSpPr>
            <a:spLocks noGrp="1"/>
          </p:cNvSpPr>
          <p:nvPr>
            <p:ph type="title"/>
          </p:nvPr>
        </p:nvSpPr>
        <p:spPr/>
        <p:txBody>
          <a:bodyPr>
            <a:normAutofit/>
          </a:bodyPr>
          <a:lstStyle/>
          <a:p>
            <a:r>
              <a:rPr lang="en-US" sz="3600" dirty="0">
                <a:cs typeface="Arial" panose="020B0604020202020204" pitchFamily="34" charset="0"/>
              </a:rPr>
              <a:t>Solving </a:t>
            </a:r>
            <a:r>
              <a:rPr lang="en-US" sz="3600" dirty="0">
                <a:solidFill>
                  <a:srgbClr val="FFC000"/>
                </a:solidFill>
                <a:cs typeface="Arial" panose="020B0604020202020204" pitchFamily="34" charset="0"/>
              </a:rPr>
              <a:t>Challenge 1</a:t>
            </a:r>
            <a:r>
              <a:rPr lang="en-US" sz="3600" dirty="0">
                <a:cs typeface="Arial" panose="020B0604020202020204" pitchFamily="34" charset="0"/>
              </a:rPr>
              <a:t>: Evaluating Tensor Importance </a:t>
            </a:r>
          </a:p>
        </p:txBody>
      </p:sp>
      <p:sp>
        <p:nvSpPr>
          <p:cNvPr id="5" name="TextBox 4">
            <a:extLst>
              <a:ext uri="{FF2B5EF4-FFF2-40B4-BE49-F238E27FC236}">
                <a16:creationId xmlns:a16="http://schemas.microsoft.com/office/drawing/2014/main" id="{7E10FC75-17C9-0D44-CD18-680CF44B6822}"/>
              </a:ext>
            </a:extLst>
          </p:cNvPr>
          <p:cNvSpPr txBox="1"/>
          <p:nvPr/>
        </p:nvSpPr>
        <p:spPr>
          <a:xfrm>
            <a:off x="446280" y="2866378"/>
            <a:ext cx="10822278"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Metric Definition</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4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how much training loss will increase back, if undo its update</a:t>
            </a:r>
            <a:endParaRPr kumimoji="0" lang="en-US" sz="2400" i="0" u="none" strike="noStrike" kern="1200" cap="none" spc="0" normalizeH="0" baseline="0" noProof="0" dirty="0">
              <a:ln>
                <a:noFill/>
              </a:ln>
              <a:solidFill>
                <a:srgbClr val="C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F2C072-69F7-B49B-AFF9-F5796750A1BB}"/>
                  </a:ext>
                </a:extLst>
              </p:cNvPr>
              <p:cNvSpPr txBox="1"/>
              <p:nvPr/>
            </p:nvSpPr>
            <p:spPr>
              <a:xfrm>
                <a:off x="856541" y="5880998"/>
                <a:ext cx="381354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1EF2C072-69F7-B49B-AFF9-F5796750A1BB}"/>
                  </a:ext>
                </a:extLst>
              </p:cNvPr>
              <p:cNvSpPr txBox="1">
                <a:spLocks noRot="1" noChangeAspect="1" noMove="1" noResize="1" noEditPoints="1" noAdjustHandles="1" noChangeArrowheads="1" noChangeShapeType="1" noTextEdit="1"/>
              </p:cNvSpPr>
              <p:nvPr/>
            </p:nvSpPr>
            <p:spPr>
              <a:xfrm>
                <a:off x="856541" y="5880998"/>
                <a:ext cx="3813541" cy="369332"/>
              </a:xfrm>
              <a:prstGeom prst="rect">
                <a:avLst/>
              </a:prstGeom>
              <a:blipFill>
                <a:blip r:embed="rId3"/>
                <a:stretch>
                  <a:fillRect l="-1280" r="-1120" b="-16667"/>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19A2B188-6ACF-0876-1259-308264BC4704}"/>
              </a:ext>
            </a:extLst>
          </p:cNvPr>
          <p:cNvSpPr/>
          <p:nvPr/>
        </p:nvSpPr>
        <p:spPr bwMode="auto">
          <a:xfrm>
            <a:off x="239822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D5BC8454-155D-C5D5-F5F4-FA0550E34536}"/>
              </a:ext>
            </a:extLst>
          </p:cNvPr>
          <p:cNvSpPr txBox="1"/>
          <p:nvPr/>
        </p:nvSpPr>
        <p:spPr>
          <a:xfrm>
            <a:off x="239822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1</a:t>
            </a:r>
          </a:p>
        </p:txBody>
      </p:sp>
      <p:sp>
        <p:nvSpPr>
          <p:cNvPr id="19" name="Rectangle 18">
            <a:extLst>
              <a:ext uri="{FF2B5EF4-FFF2-40B4-BE49-F238E27FC236}">
                <a16:creationId xmlns:a16="http://schemas.microsoft.com/office/drawing/2014/main" id="{9417C425-9B20-5DD8-793A-CB1DA9ED2853}"/>
              </a:ext>
            </a:extLst>
          </p:cNvPr>
          <p:cNvSpPr/>
          <p:nvPr/>
        </p:nvSpPr>
        <p:spPr bwMode="auto">
          <a:xfrm>
            <a:off x="386507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7BE3AEE-CACC-6219-2A98-D9E5977942FA}"/>
              </a:ext>
            </a:extLst>
          </p:cNvPr>
          <p:cNvSpPr/>
          <p:nvPr/>
        </p:nvSpPr>
        <p:spPr bwMode="auto">
          <a:xfrm>
            <a:off x="597200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E1A1A928-07D7-105F-7407-BB09F0ED348B}"/>
              </a:ext>
            </a:extLst>
          </p:cNvPr>
          <p:cNvSpPr/>
          <p:nvPr/>
        </p:nvSpPr>
        <p:spPr bwMode="auto">
          <a:xfrm>
            <a:off x="789986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C841C51A-431A-051C-288A-8E432AABD17C}"/>
              </a:ext>
            </a:extLst>
          </p:cNvPr>
          <p:cNvSpPr txBox="1"/>
          <p:nvPr/>
        </p:nvSpPr>
        <p:spPr>
          <a:xfrm>
            <a:off x="380411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2</a:t>
            </a:r>
          </a:p>
        </p:txBody>
      </p:sp>
      <p:sp>
        <p:nvSpPr>
          <p:cNvPr id="23" name="TextBox 22">
            <a:extLst>
              <a:ext uri="{FF2B5EF4-FFF2-40B4-BE49-F238E27FC236}">
                <a16:creationId xmlns:a16="http://schemas.microsoft.com/office/drawing/2014/main" id="{43C9E31E-AEC8-682C-86A3-819745D1C236}"/>
              </a:ext>
            </a:extLst>
          </p:cNvPr>
          <p:cNvSpPr txBox="1"/>
          <p:nvPr/>
        </p:nvSpPr>
        <p:spPr>
          <a:xfrm>
            <a:off x="591104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k</a:t>
            </a:r>
          </a:p>
        </p:txBody>
      </p:sp>
      <p:sp>
        <p:nvSpPr>
          <p:cNvPr id="24" name="TextBox 23">
            <a:extLst>
              <a:ext uri="{FF2B5EF4-FFF2-40B4-BE49-F238E27FC236}">
                <a16:creationId xmlns:a16="http://schemas.microsoft.com/office/drawing/2014/main" id="{4FEE5135-6837-A89E-1136-345D1AB44DEF}"/>
              </a:ext>
            </a:extLst>
          </p:cNvPr>
          <p:cNvSpPr txBox="1"/>
          <p:nvPr/>
        </p:nvSpPr>
        <p:spPr>
          <a:xfrm>
            <a:off x="7838904" y="3474481"/>
            <a:ext cx="11277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N</a:t>
            </a:r>
          </a:p>
        </p:txBody>
      </p:sp>
      <p:sp>
        <p:nvSpPr>
          <p:cNvPr id="25" name="Rectangle 24">
            <a:extLst>
              <a:ext uri="{FF2B5EF4-FFF2-40B4-BE49-F238E27FC236}">
                <a16:creationId xmlns:a16="http://schemas.microsoft.com/office/drawing/2014/main" id="{F56E3F9F-9695-D34A-D357-EAFCFE5C823D}"/>
              </a:ext>
            </a:extLst>
          </p:cNvPr>
          <p:cNvSpPr/>
          <p:nvPr/>
        </p:nvSpPr>
        <p:spPr bwMode="auto">
          <a:xfrm>
            <a:off x="239822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6F516BC4-9CCD-4510-A950-BF8A3ABCD754}"/>
              </a:ext>
            </a:extLst>
          </p:cNvPr>
          <p:cNvSpPr/>
          <p:nvPr/>
        </p:nvSpPr>
        <p:spPr bwMode="auto">
          <a:xfrm>
            <a:off x="386507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2381E84F-A901-B5F8-481D-CBDCFEFCE09B}"/>
              </a:ext>
            </a:extLst>
          </p:cNvPr>
          <p:cNvSpPr/>
          <p:nvPr/>
        </p:nvSpPr>
        <p:spPr bwMode="auto">
          <a:xfrm>
            <a:off x="597200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60D5E5EC-360A-2CB7-E380-3640876E4E26}"/>
              </a:ext>
            </a:extLst>
          </p:cNvPr>
          <p:cNvSpPr/>
          <p:nvPr/>
        </p:nvSpPr>
        <p:spPr bwMode="auto">
          <a:xfrm>
            <a:off x="789986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5C9CE332-5201-4132-F461-FDA9C9573151}"/>
              </a:ext>
            </a:extLst>
          </p:cNvPr>
          <p:cNvSpPr txBox="1"/>
          <p:nvPr/>
        </p:nvSpPr>
        <p:spPr>
          <a:xfrm>
            <a:off x="1333598" y="3820041"/>
            <a:ext cx="104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Original</a:t>
            </a:r>
          </a:p>
        </p:txBody>
      </p:sp>
      <p:sp>
        <p:nvSpPr>
          <p:cNvPr id="30" name="TextBox 29">
            <a:extLst>
              <a:ext uri="{FF2B5EF4-FFF2-40B4-BE49-F238E27FC236}">
                <a16:creationId xmlns:a16="http://schemas.microsoft.com/office/drawing/2014/main" id="{F5EA21DA-70D8-E451-DD4B-4AD23CCDDCF6}"/>
              </a:ext>
            </a:extLst>
          </p:cNvPr>
          <p:cNvSpPr txBox="1"/>
          <p:nvPr/>
        </p:nvSpPr>
        <p:spPr>
          <a:xfrm>
            <a:off x="1340538" y="4369476"/>
            <a:ext cx="104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a:t>
            </a:r>
            <a:r>
              <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pdated</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49202992-351B-BA70-F8F9-782FDCAC2017}"/>
              </a:ext>
            </a:extLst>
          </p:cNvPr>
          <p:cNvSpPr/>
          <p:nvPr/>
        </p:nvSpPr>
        <p:spPr bwMode="auto">
          <a:xfrm>
            <a:off x="239822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B64A2662-0D0E-3932-1794-E212C85AC557}"/>
              </a:ext>
            </a:extLst>
          </p:cNvPr>
          <p:cNvSpPr/>
          <p:nvPr/>
        </p:nvSpPr>
        <p:spPr bwMode="auto">
          <a:xfrm>
            <a:off x="386507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E0FF4BFB-75C4-0C04-834D-9A681A7802E2}"/>
              </a:ext>
            </a:extLst>
          </p:cNvPr>
          <p:cNvSpPr/>
          <p:nvPr/>
        </p:nvSpPr>
        <p:spPr bwMode="auto">
          <a:xfrm>
            <a:off x="789986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410AC065-05EC-0CE8-F97E-9AEF7C7C9F2E}"/>
              </a:ext>
            </a:extLst>
          </p:cNvPr>
          <p:cNvSpPr txBox="1"/>
          <p:nvPr/>
        </p:nvSpPr>
        <p:spPr>
          <a:xfrm>
            <a:off x="872865" y="4790315"/>
            <a:ext cx="1533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Undo update of tensor k</a:t>
            </a:r>
          </a:p>
        </p:txBody>
      </p:sp>
      <p:grpSp>
        <p:nvGrpSpPr>
          <p:cNvPr id="46" name="Group 45">
            <a:extLst>
              <a:ext uri="{FF2B5EF4-FFF2-40B4-BE49-F238E27FC236}">
                <a16:creationId xmlns:a16="http://schemas.microsoft.com/office/drawing/2014/main" id="{7B0F1154-0949-8415-FBA6-F5AEFA5A6A6E}"/>
              </a:ext>
            </a:extLst>
          </p:cNvPr>
          <p:cNvGrpSpPr/>
          <p:nvPr/>
        </p:nvGrpSpPr>
        <p:grpSpPr>
          <a:xfrm>
            <a:off x="5267950" y="3993005"/>
            <a:ext cx="267782" cy="45719"/>
            <a:chOff x="2095500" y="5844540"/>
            <a:chExt cx="1249680" cy="213360"/>
          </a:xfrm>
        </p:grpSpPr>
        <p:sp>
          <p:nvSpPr>
            <p:cNvPr id="47" name="Oval 46">
              <a:extLst>
                <a:ext uri="{FF2B5EF4-FFF2-40B4-BE49-F238E27FC236}">
                  <a16:creationId xmlns:a16="http://schemas.microsoft.com/office/drawing/2014/main" id="{62F75518-004A-8A28-766C-3998D84E8F96}"/>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val 47">
              <a:extLst>
                <a:ext uri="{FF2B5EF4-FFF2-40B4-BE49-F238E27FC236}">
                  <a16:creationId xmlns:a16="http://schemas.microsoft.com/office/drawing/2014/main" id="{F7E61EE5-9870-04F1-D3F5-C94DACB96FCA}"/>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val 48">
              <a:extLst>
                <a:ext uri="{FF2B5EF4-FFF2-40B4-BE49-F238E27FC236}">
                  <a16:creationId xmlns:a16="http://schemas.microsoft.com/office/drawing/2014/main" id="{59259A2E-8C76-98AF-EAC5-C13220E2E9F6}"/>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3E18A51C-D061-2E6A-5FBD-65451E6B6CB0}"/>
              </a:ext>
            </a:extLst>
          </p:cNvPr>
          <p:cNvGrpSpPr/>
          <p:nvPr/>
        </p:nvGrpSpPr>
        <p:grpSpPr>
          <a:xfrm>
            <a:off x="5267950" y="4505881"/>
            <a:ext cx="267782" cy="45719"/>
            <a:chOff x="2095500" y="5844540"/>
            <a:chExt cx="1249680" cy="213360"/>
          </a:xfrm>
        </p:grpSpPr>
        <p:sp>
          <p:nvSpPr>
            <p:cNvPr id="51" name="Oval 50">
              <a:extLst>
                <a:ext uri="{FF2B5EF4-FFF2-40B4-BE49-F238E27FC236}">
                  <a16:creationId xmlns:a16="http://schemas.microsoft.com/office/drawing/2014/main" id="{33694727-946F-5746-194A-1CD8FAA49DDF}"/>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val 51">
              <a:extLst>
                <a:ext uri="{FF2B5EF4-FFF2-40B4-BE49-F238E27FC236}">
                  <a16:creationId xmlns:a16="http://schemas.microsoft.com/office/drawing/2014/main" id="{7BC44F06-CFF1-C54F-EC71-37128033E31B}"/>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52">
              <a:extLst>
                <a:ext uri="{FF2B5EF4-FFF2-40B4-BE49-F238E27FC236}">
                  <a16:creationId xmlns:a16="http://schemas.microsoft.com/office/drawing/2014/main" id="{67789F46-2D04-7C0C-31E0-15D3D489240A}"/>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EDFD3CA1-5B60-FEDE-66F8-62D5101D3B89}"/>
              </a:ext>
            </a:extLst>
          </p:cNvPr>
          <p:cNvGrpSpPr/>
          <p:nvPr/>
        </p:nvGrpSpPr>
        <p:grpSpPr>
          <a:xfrm>
            <a:off x="5245090" y="5065681"/>
            <a:ext cx="267782" cy="45719"/>
            <a:chOff x="2095500" y="5844540"/>
            <a:chExt cx="1249680" cy="213360"/>
          </a:xfrm>
        </p:grpSpPr>
        <p:sp>
          <p:nvSpPr>
            <p:cNvPr id="55" name="Oval 54">
              <a:extLst>
                <a:ext uri="{FF2B5EF4-FFF2-40B4-BE49-F238E27FC236}">
                  <a16:creationId xmlns:a16="http://schemas.microsoft.com/office/drawing/2014/main" id="{2852AD3D-C163-8095-05FA-FC2177F734BC}"/>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val 55">
              <a:extLst>
                <a:ext uri="{FF2B5EF4-FFF2-40B4-BE49-F238E27FC236}">
                  <a16:creationId xmlns:a16="http://schemas.microsoft.com/office/drawing/2014/main" id="{4A404BEA-EFCF-649B-F262-722AF13FDCA4}"/>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val 56">
              <a:extLst>
                <a:ext uri="{FF2B5EF4-FFF2-40B4-BE49-F238E27FC236}">
                  <a16:creationId xmlns:a16="http://schemas.microsoft.com/office/drawing/2014/main" id="{92C2D115-634F-841E-8771-4BDDDD494663}"/>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8" name="Group 57">
            <a:extLst>
              <a:ext uri="{FF2B5EF4-FFF2-40B4-BE49-F238E27FC236}">
                <a16:creationId xmlns:a16="http://schemas.microsoft.com/office/drawing/2014/main" id="{5DCF9852-40E5-6523-5C87-A5B2FAC1467C}"/>
              </a:ext>
            </a:extLst>
          </p:cNvPr>
          <p:cNvGrpSpPr/>
          <p:nvPr/>
        </p:nvGrpSpPr>
        <p:grpSpPr>
          <a:xfrm>
            <a:off x="7285345" y="3985931"/>
            <a:ext cx="267782" cy="45719"/>
            <a:chOff x="2095500" y="5844540"/>
            <a:chExt cx="1249680" cy="213360"/>
          </a:xfrm>
        </p:grpSpPr>
        <p:sp>
          <p:nvSpPr>
            <p:cNvPr id="59" name="Oval 58">
              <a:extLst>
                <a:ext uri="{FF2B5EF4-FFF2-40B4-BE49-F238E27FC236}">
                  <a16:creationId xmlns:a16="http://schemas.microsoft.com/office/drawing/2014/main" id="{56C51B98-8512-89C9-54FC-9EF2E8CEAC32}"/>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val 59">
              <a:extLst>
                <a:ext uri="{FF2B5EF4-FFF2-40B4-BE49-F238E27FC236}">
                  <a16:creationId xmlns:a16="http://schemas.microsoft.com/office/drawing/2014/main" id="{89EA0FA8-7B66-AB74-AA0E-AAC76CF2FD6F}"/>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val 60">
              <a:extLst>
                <a:ext uri="{FF2B5EF4-FFF2-40B4-BE49-F238E27FC236}">
                  <a16:creationId xmlns:a16="http://schemas.microsoft.com/office/drawing/2014/main" id="{C4F41462-DB7E-D498-08C2-A59901939CBE}"/>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2" name="Group 61">
            <a:extLst>
              <a:ext uri="{FF2B5EF4-FFF2-40B4-BE49-F238E27FC236}">
                <a16:creationId xmlns:a16="http://schemas.microsoft.com/office/drawing/2014/main" id="{D4D2298E-9BCD-8BC5-BCB1-301711565C38}"/>
              </a:ext>
            </a:extLst>
          </p:cNvPr>
          <p:cNvGrpSpPr/>
          <p:nvPr/>
        </p:nvGrpSpPr>
        <p:grpSpPr>
          <a:xfrm>
            <a:off x="7285345" y="4505881"/>
            <a:ext cx="267782" cy="45719"/>
            <a:chOff x="2095500" y="5844540"/>
            <a:chExt cx="1249680" cy="213360"/>
          </a:xfrm>
        </p:grpSpPr>
        <p:sp>
          <p:nvSpPr>
            <p:cNvPr id="63" name="Oval 62">
              <a:extLst>
                <a:ext uri="{FF2B5EF4-FFF2-40B4-BE49-F238E27FC236}">
                  <a16:creationId xmlns:a16="http://schemas.microsoft.com/office/drawing/2014/main" id="{4BD5EB30-A2D9-04DB-90D0-3B359C5B1218}"/>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val 63">
              <a:extLst>
                <a:ext uri="{FF2B5EF4-FFF2-40B4-BE49-F238E27FC236}">
                  <a16:creationId xmlns:a16="http://schemas.microsoft.com/office/drawing/2014/main" id="{0CBF0CAD-3B90-5A92-C2CE-F1229E3D455F}"/>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64">
              <a:extLst>
                <a:ext uri="{FF2B5EF4-FFF2-40B4-BE49-F238E27FC236}">
                  <a16:creationId xmlns:a16="http://schemas.microsoft.com/office/drawing/2014/main" id="{FAC389DE-132C-7A5B-8C9A-258A9EAD84BE}"/>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6" name="Group 65">
            <a:extLst>
              <a:ext uri="{FF2B5EF4-FFF2-40B4-BE49-F238E27FC236}">
                <a16:creationId xmlns:a16="http://schemas.microsoft.com/office/drawing/2014/main" id="{65942D80-D879-7641-5FEE-AC6ACEAADB63}"/>
              </a:ext>
            </a:extLst>
          </p:cNvPr>
          <p:cNvGrpSpPr/>
          <p:nvPr/>
        </p:nvGrpSpPr>
        <p:grpSpPr>
          <a:xfrm>
            <a:off x="7285345" y="5065681"/>
            <a:ext cx="267782" cy="45719"/>
            <a:chOff x="2095500" y="5844540"/>
            <a:chExt cx="1249680" cy="213360"/>
          </a:xfrm>
        </p:grpSpPr>
        <p:sp>
          <p:nvSpPr>
            <p:cNvPr id="67" name="Oval 66">
              <a:extLst>
                <a:ext uri="{FF2B5EF4-FFF2-40B4-BE49-F238E27FC236}">
                  <a16:creationId xmlns:a16="http://schemas.microsoft.com/office/drawing/2014/main" id="{B38B1EAF-6314-BFEE-6BB0-0146FC8669C8}"/>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45424234-644C-9EE2-02ED-2208E00D0D94}"/>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68">
              <a:extLst>
                <a:ext uri="{FF2B5EF4-FFF2-40B4-BE49-F238E27FC236}">
                  <a16:creationId xmlns:a16="http://schemas.microsoft.com/office/drawing/2014/main" id="{E348D86D-C06B-C1F7-BC23-2C10CDBA61B0}"/>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0" name="Arrow: Right 69">
            <a:extLst>
              <a:ext uri="{FF2B5EF4-FFF2-40B4-BE49-F238E27FC236}">
                <a16:creationId xmlns:a16="http://schemas.microsoft.com/office/drawing/2014/main" id="{564B0090-27DD-4C6D-FFAE-846B9AD4FC13}"/>
              </a:ext>
            </a:extLst>
          </p:cNvPr>
          <p:cNvSpPr/>
          <p:nvPr/>
        </p:nvSpPr>
        <p:spPr bwMode="auto">
          <a:xfrm>
            <a:off x="9062256" y="4403817"/>
            <a:ext cx="731520" cy="338554"/>
          </a:xfrm>
          <a:prstGeom prst="rightArrow">
            <a:avLst>
              <a:gd name="adj1" fmla="val 36495"/>
              <a:gd name="adj2" fmla="val 50000"/>
            </a:avLst>
          </a:prstGeom>
          <a:solidFill>
            <a:srgbClr val="0070C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Arrow: Right 70">
            <a:extLst>
              <a:ext uri="{FF2B5EF4-FFF2-40B4-BE49-F238E27FC236}">
                <a16:creationId xmlns:a16="http://schemas.microsoft.com/office/drawing/2014/main" id="{FDEF2D30-2EF5-57A3-C527-E66063E9F35B}"/>
              </a:ext>
            </a:extLst>
          </p:cNvPr>
          <p:cNvSpPr/>
          <p:nvPr/>
        </p:nvSpPr>
        <p:spPr bwMode="auto">
          <a:xfrm>
            <a:off x="9062256" y="4932948"/>
            <a:ext cx="731520" cy="338554"/>
          </a:xfrm>
          <a:prstGeom prst="rightArrow">
            <a:avLst>
              <a:gd name="adj1" fmla="val 36495"/>
              <a:gd name="adj2" fmla="val 50000"/>
            </a:avLst>
          </a:prstGeom>
          <a:solidFill>
            <a:srgbClr val="0070C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52C0356-0C40-83E9-5C18-C5D264B1A3DB}"/>
                  </a:ext>
                </a:extLst>
              </p:cNvPr>
              <p:cNvSpPr txBox="1"/>
              <p:nvPr/>
            </p:nvSpPr>
            <p:spPr>
              <a:xfrm>
                <a:off x="9911345" y="4848531"/>
                <a:ext cx="9220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4" name="TextBox 73">
                <a:extLst>
                  <a:ext uri="{FF2B5EF4-FFF2-40B4-BE49-F238E27FC236}">
                    <a16:creationId xmlns:a16="http://schemas.microsoft.com/office/drawing/2014/main" id="{052C0356-0C40-83E9-5C18-C5D264B1A3DB}"/>
                  </a:ext>
                </a:extLst>
              </p:cNvPr>
              <p:cNvSpPr txBox="1">
                <a:spLocks noRot="1" noChangeAspect="1" noMove="1" noResize="1" noEditPoints="1" noAdjustHandles="1" noChangeArrowheads="1" noChangeShapeType="1" noTextEdit="1"/>
              </p:cNvSpPr>
              <p:nvPr/>
            </p:nvSpPr>
            <p:spPr>
              <a:xfrm>
                <a:off x="9911345" y="4848531"/>
                <a:ext cx="922020" cy="461665"/>
              </a:xfrm>
              <a:prstGeom prst="rect">
                <a:avLst/>
              </a:prstGeom>
              <a:blipFill>
                <a:blip r:embed="rId4"/>
                <a:stretch>
                  <a:fillRect l="-1987" r="-3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B718C04-20EB-59FE-6B52-53EA6DCF80DB}"/>
                  </a:ext>
                </a:extLst>
              </p:cNvPr>
              <p:cNvSpPr txBox="1"/>
              <p:nvPr/>
            </p:nvSpPr>
            <p:spPr>
              <a:xfrm>
                <a:off x="9831334" y="4326657"/>
                <a:ext cx="110026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5" name="TextBox 74">
                <a:extLst>
                  <a:ext uri="{FF2B5EF4-FFF2-40B4-BE49-F238E27FC236}">
                    <a16:creationId xmlns:a16="http://schemas.microsoft.com/office/drawing/2014/main" id="{0B718C04-20EB-59FE-6B52-53EA6DCF80DB}"/>
                  </a:ext>
                </a:extLst>
              </p:cNvPr>
              <p:cNvSpPr txBox="1">
                <a:spLocks noRot="1" noChangeAspect="1" noMove="1" noResize="1" noEditPoints="1" noAdjustHandles="1" noChangeArrowheads="1" noChangeShapeType="1" noTextEdit="1"/>
              </p:cNvSpPr>
              <p:nvPr/>
            </p:nvSpPr>
            <p:spPr>
              <a:xfrm>
                <a:off x="9831334" y="4326657"/>
                <a:ext cx="1100269" cy="461665"/>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72F8D7A2-E590-8675-18D4-77812ACD114F}"/>
              </a:ext>
            </a:extLst>
          </p:cNvPr>
          <p:cNvSpPr txBox="1"/>
          <p:nvPr/>
        </p:nvSpPr>
        <p:spPr>
          <a:xfrm>
            <a:off x="7553127" y="5659524"/>
            <a:ext cx="4152123"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Periodically evaluate with randomly</a:t>
            </a:r>
            <a:r>
              <a:rPr kumimoji="0" lang="en-US" sz="2400" b="0" i="0" u="none" strike="noStrike" kern="1200" cap="none" spc="0" normalizeH="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sampled training data</a:t>
            </a:r>
          </a:p>
        </p:txBody>
      </p:sp>
      <p:sp>
        <p:nvSpPr>
          <p:cNvPr id="3" name="Rectangle 2">
            <a:extLst>
              <a:ext uri="{FF2B5EF4-FFF2-40B4-BE49-F238E27FC236}">
                <a16:creationId xmlns:a16="http://schemas.microsoft.com/office/drawing/2014/main" id="{C3A38671-72B1-7909-88C1-7395DE47A70B}"/>
              </a:ext>
            </a:extLst>
          </p:cNvPr>
          <p:cNvSpPr/>
          <p:nvPr/>
        </p:nvSpPr>
        <p:spPr bwMode="auto">
          <a:xfrm>
            <a:off x="5970640" y="4988113"/>
            <a:ext cx="922020" cy="192657"/>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59D8DA7A-8300-D6F7-D2EB-655B182B1B0B}"/>
              </a:ext>
            </a:extLst>
          </p:cNvPr>
          <p:cNvSpPr/>
          <p:nvPr/>
        </p:nvSpPr>
        <p:spPr bwMode="auto">
          <a:xfrm>
            <a:off x="5976194" y="4986461"/>
            <a:ext cx="922020" cy="194309"/>
          </a:xfrm>
          <a:prstGeom prst="rect">
            <a:avLst/>
          </a:prstGeom>
          <a:solidFill>
            <a:schemeClr val="tx2">
              <a:lumMod val="40000"/>
              <a:lumOff val="60000"/>
            </a:schemeClr>
          </a:solidFill>
          <a:ln w="381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77AE9D0-A89B-7C0F-907A-BD413F3FDDFD}"/>
              </a:ext>
            </a:extLst>
          </p:cNvPr>
          <p:cNvSpPr txBox="1"/>
          <p:nvPr/>
        </p:nvSpPr>
        <p:spPr>
          <a:xfrm>
            <a:off x="463948" y="1198476"/>
            <a:ext cx="9447397"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2400" b="1" dirty="0">
                <a:latin typeface="Calibri"/>
              </a:rPr>
              <a:t>Key Insight: </a:t>
            </a:r>
            <a:r>
              <a:rPr lang="en-US" sz="2400" dirty="0">
                <a:latin typeface="Calibri"/>
              </a:rPr>
              <a:t>tensor importance changes at runtime</a:t>
            </a:r>
          </a:p>
        </p:txBody>
      </p:sp>
      <p:sp>
        <p:nvSpPr>
          <p:cNvPr id="13" name="TextBox 12">
            <a:extLst>
              <a:ext uri="{FF2B5EF4-FFF2-40B4-BE49-F238E27FC236}">
                <a16:creationId xmlns:a16="http://schemas.microsoft.com/office/drawing/2014/main" id="{344059C9-600F-A9FA-F5F9-434D98A95F61}"/>
              </a:ext>
            </a:extLst>
          </p:cNvPr>
          <p:cNvSpPr txBox="1"/>
          <p:nvPr/>
        </p:nvSpPr>
        <p:spPr>
          <a:xfrm>
            <a:off x="1333598" y="1791767"/>
            <a:ext cx="9011049" cy="784830"/>
          </a:xfrm>
          <a:prstGeom prst="rect">
            <a:avLst/>
          </a:prstGeom>
          <a:solidFill>
            <a:schemeClr val="accent5">
              <a:lumMod val="20000"/>
              <a:lumOff val="80000"/>
            </a:schemeClr>
          </a:solidFill>
        </p:spPr>
        <p:txBody>
          <a:bodyPr wrap="square">
            <a:spAutoFit/>
          </a:bodyPr>
          <a:lstStyle/>
          <a:p>
            <a:pPr marL="403225" indent="-403225">
              <a:spcAft>
                <a:spcPts val="600"/>
              </a:spcAft>
              <a:buFont typeface="Arial" panose="020B0604020202020204" pitchFamily="34" charset="0"/>
              <a:buChar char="•"/>
              <a:defRPr/>
            </a:pPr>
            <a:r>
              <a:rPr lang="en-US" altLang="zh-CN" sz="2000" b="1" dirty="0">
                <a:solidFill>
                  <a:srgbClr val="C00000"/>
                </a:solidFill>
                <a:latin typeface="Calibri"/>
              </a:rPr>
              <a:t>Well-trained</a:t>
            </a:r>
            <a:r>
              <a:rPr lang="en-US" altLang="zh-CN" sz="2000" dirty="0">
                <a:latin typeface="Calibri"/>
              </a:rPr>
              <a:t> tensors are </a:t>
            </a:r>
            <a:r>
              <a:rPr lang="en-US" altLang="zh-CN" sz="2000" b="1" dirty="0">
                <a:solidFill>
                  <a:srgbClr val="C00000"/>
                </a:solidFill>
                <a:latin typeface="Calibri"/>
              </a:rPr>
              <a:t>less prioritized</a:t>
            </a:r>
            <a:r>
              <a:rPr lang="en-US" altLang="zh-CN" sz="2000" dirty="0">
                <a:latin typeface="Calibri"/>
              </a:rPr>
              <a:t> for selection</a:t>
            </a:r>
          </a:p>
          <a:p>
            <a:pPr marL="403225" indent="-403225">
              <a:spcAft>
                <a:spcPts val="600"/>
              </a:spcAft>
              <a:buFont typeface="Arial" panose="020B0604020202020204" pitchFamily="34" charset="0"/>
              <a:buChar char="•"/>
              <a:defRPr/>
            </a:pPr>
            <a:r>
              <a:rPr lang="en-US" sz="2000" dirty="0">
                <a:latin typeface="Calibri"/>
              </a:rPr>
              <a:t>Well-trained tensors on old data may need further training on </a:t>
            </a:r>
            <a:r>
              <a:rPr lang="en-US" sz="2000" b="1" dirty="0">
                <a:solidFill>
                  <a:srgbClr val="C00000"/>
                </a:solidFill>
                <a:latin typeface="Calibri"/>
              </a:rPr>
              <a:t>new online data</a:t>
            </a:r>
            <a:endParaRPr kumimoji="0" lang="en-US" sz="2000" b="1" i="0" u="none" strike="noStrike" kern="1200" cap="none" spc="0" normalizeH="0" baseline="0" noProof="0" dirty="0">
              <a:ln>
                <a:noFill/>
              </a:ln>
              <a:solidFill>
                <a:srgbClr val="C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8C3A21-4B93-32F9-D935-C7C4CF385345}"/>
                  </a:ext>
                </a:extLst>
              </p:cNvPr>
              <p:cNvSpPr txBox="1"/>
              <p:nvPr/>
            </p:nvSpPr>
            <p:spPr>
              <a:xfrm>
                <a:off x="4290781" y="5606547"/>
                <a:ext cx="3040283" cy="8715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𝐿</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e>
                          </m:d>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rPr>
                        <m:t>Δ</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558C3A21-4B93-32F9-D935-C7C4CF385345}"/>
                  </a:ext>
                </a:extLst>
              </p:cNvPr>
              <p:cNvSpPr txBox="1">
                <a:spLocks noRot="1" noChangeAspect="1" noMove="1" noResize="1" noEditPoints="1" noAdjustHandles="1" noChangeArrowheads="1" noChangeShapeType="1" noTextEdit="1"/>
              </p:cNvSpPr>
              <p:nvPr/>
            </p:nvSpPr>
            <p:spPr>
              <a:xfrm>
                <a:off x="4290781" y="5606547"/>
                <a:ext cx="3040283" cy="87152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17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14F38C8-F8D6-1119-0FDD-DE7009256EB1}"/>
              </a:ext>
            </a:extLst>
          </p:cNvPr>
          <p:cNvSpPr/>
          <p:nvPr/>
        </p:nvSpPr>
        <p:spPr>
          <a:xfrm>
            <a:off x="4607952" y="3976322"/>
            <a:ext cx="686564" cy="686564"/>
          </a:xfrm>
          <a:prstGeom prst="rect">
            <a:avLst/>
          </a:prstGeom>
          <a:solidFill>
            <a:schemeClr val="accent4">
              <a:lumMod val="60000"/>
              <a:lumOff val="40000"/>
            </a:scheme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C4A331C-2DE2-D8C6-3C64-74AA3B0F633F}"/>
              </a:ext>
            </a:extLst>
          </p:cNvPr>
          <p:cNvSpPr/>
          <p:nvPr/>
        </p:nvSpPr>
        <p:spPr>
          <a:xfrm>
            <a:off x="4076557" y="2017932"/>
            <a:ext cx="686564" cy="686564"/>
          </a:xfrm>
          <a:prstGeom prst="rect">
            <a:avLst/>
          </a:prstGeom>
          <a:solidFill>
            <a:schemeClr val="accent4">
              <a:lumMod val="60000"/>
              <a:lumOff val="40000"/>
            </a:scheme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84A000-6B88-8808-E85A-BCB4F1FC5E5A}"/>
              </a:ext>
            </a:extLst>
          </p:cNvPr>
          <p:cNvSpPr>
            <a:spLocks noGrp="1"/>
          </p:cNvSpPr>
          <p:nvPr>
            <p:ph type="title"/>
          </p:nvPr>
        </p:nvSpPr>
        <p:spPr/>
        <p:txBody>
          <a:bodyPr>
            <a:normAutofit/>
          </a:bodyPr>
          <a:lstStyle/>
          <a:p>
            <a:r>
              <a:rPr lang="en-US" sz="3600" dirty="0">
                <a:cs typeface="Arial" panose="020B0604020202020204" pitchFamily="34" charset="0"/>
              </a:rPr>
              <a:t>Solving </a:t>
            </a:r>
            <a:r>
              <a:rPr lang="en-US" sz="3600" dirty="0">
                <a:solidFill>
                  <a:srgbClr val="FFC000"/>
                </a:solidFill>
                <a:cs typeface="Arial" panose="020B0604020202020204" pitchFamily="34" charset="0"/>
              </a:rPr>
              <a:t>Challenge 2</a:t>
            </a:r>
            <a:r>
              <a:rPr lang="en-US" sz="3600" dirty="0">
                <a:cs typeface="Arial" panose="020B0604020202020204" pitchFamily="34" charset="0"/>
              </a:rPr>
              <a:t>: Construct Tensor-level Time Model</a:t>
            </a:r>
          </a:p>
        </p:txBody>
      </p:sp>
      <p:sp>
        <p:nvSpPr>
          <p:cNvPr id="3" name="Rectangle 2">
            <a:extLst>
              <a:ext uri="{FF2B5EF4-FFF2-40B4-BE49-F238E27FC236}">
                <a16:creationId xmlns:a16="http://schemas.microsoft.com/office/drawing/2014/main" id="{0DEB98FF-14C7-21AE-2911-3207AE8E5B5E}"/>
              </a:ext>
            </a:extLst>
          </p:cNvPr>
          <p:cNvSpPr/>
          <p:nvPr/>
        </p:nvSpPr>
        <p:spPr>
          <a:xfrm>
            <a:off x="5231243" y="2028287"/>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560A8EB-5BA0-A0C5-EB4D-E921C1AE850B}"/>
              </a:ext>
            </a:extLst>
          </p:cNvPr>
          <p:cNvSpPr/>
          <p:nvPr/>
        </p:nvSpPr>
        <p:spPr>
          <a:xfrm>
            <a:off x="5810261" y="3974429"/>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70ED1DD-403B-3A77-897E-BCA9C7F3081D}"/>
              </a:ext>
            </a:extLst>
          </p:cNvPr>
          <p:cNvSpPr/>
          <p:nvPr/>
        </p:nvSpPr>
        <p:spPr>
          <a:xfrm>
            <a:off x="6998368" y="4003079"/>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01AD896-95DF-6180-DDCC-A3CB07D79E98}"/>
              </a:ext>
            </a:extLst>
          </p:cNvPr>
          <p:cNvSpPr/>
          <p:nvPr/>
        </p:nvSpPr>
        <p:spPr>
          <a:xfrm>
            <a:off x="3058271"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8" name="Rectangle 7">
            <a:extLst>
              <a:ext uri="{FF2B5EF4-FFF2-40B4-BE49-F238E27FC236}">
                <a16:creationId xmlns:a16="http://schemas.microsoft.com/office/drawing/2014/main" id="{FA74DA76-CDA2-EE61-B39E-F30395FF137A}"/>
              </a:ext>
            </a:extLst>
          </p:cNvPr>
          <p:cNvSpPr/>
          <p:nvPr/>
        </p:nvSpPr>
        <p:spPr>
          <a:xfrm>
            <a:off x="4254279"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9" name="Rectangle 8">
            <a:extLst>
              <a:ext uri="{FF2B5EF4-FFF2-40B4-BE49-F238E27FC236}">
                <a16:creationId xmlns:a16="http://schemas.microsoft.com/office/drawing/2014/main" id="{F6BF6EE4-1023-8A4A-3072-E4F10C47A352}"/>
              </a:ext>
            </a:extLst>
          </p:cNvPr>
          <p:cNvSpPr/>
          <p:nvPr/>
        </p:nvSpPr>
        <p:spPr>
          <a:xfrm>
            <a:off x="5450287"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10" name="Rectangle 9">
            <a:extLst>
              <a:ext uri="{FF2B5EF4-FFF2-40B4-BE49-F238E27FC236}">
                <a16:creationId xmlns:a16="http://schemas.microsoft.com/office/drawing/2014/main" id="{CA3A3BFC-1B1B-78E5-885C-8C1C923E2C48}"/>
              </a:ext>
            </a:extLst>
          </p:cNvPr>
          <p:cNvSpPr/>
          <p:nvPr/>
        </p:nvSpPr>
        <p:spPr>
          <a:xfrm>
            <a:off x="6646295"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1" name="Rectangle 10">
            <a:extLst>
              <a:ext uri="{FF2B5EF4-FFF2-40B4-BE49-F238E27FC236}">
                <a16:creationId xmlns:a16="http://schemas.microsoft.com/office/drawing/2014/main" id="{62289F07-468E-2674-F64D-B8999836E093}"/>
              </a:ext>
            </a:extLst>
          </p:cNvPr>
          <p:cNvSpPr/>
          <p:nvPr/>
        </p:nvSpPr>
        <p:spPr>
          <a:xfrm>
            <a:off x="7842303"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cxnSp>
        <p:nvCxnSpPr>
          <p:cNvPr id="12" name="Straight Arrow Connector 11">
            <a:extLst>
              <a:ext uri="{FF2B5EF4-FFF2-40B4-BE49-F238E27FC236}">
                <a16:creationId xmlns:a16="http://schemas.microsoft.com/office/drawing/2014/main" id="{DB2DFFFC-FA7E-8501-4F67-6F4A1F8EF780}"/>
              </a:ext>
            </a:extLst>
          </p:cNvPr>
          <p:cNvCxnSpPr>
            <a:cxnSpLocks/>
          </p:cNvCxnSpPr>
          <p:nvPr/>
        </p:nvCxnSpPr>
        <p:spPr>
          <a:xfrm>
            <a:off x="2451983" y="3299041"/>
            <a:ext cx="606288" cy="0"/>
          </a:xfrm>
          <a:prstGeom prst="straightConnector1">
            <a:avLst/>
          </a:prstGeom>
          <a:noFill/>
          <a:ln w="5715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64C52392-CB19-A0AC-D618-E3B6C887502D}"/>
              </a:ext>
            </a:extLst>
          </p:cNvPr>
          <p:cNvCxnSpPr/>
          <p:nvPr/>
        </p:nvCxnSpPr>
        <p:spPr>
          <a:xfrm>
            <a:off x="3306749" y="3292414"/>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F01EC23-5323-D6CB-091D-98C7DE24FAD2}"/>
              </a:ext>
            </a:extLst>
          </p:cNvPr>
          <p:cNvCxnSpPr/>
          <p:nvPr/>
        </p:nvCxnSpPr>
        <p:spPr>
          <a:xfrm>
            <a:off x="4502757"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FE2EEFF6-359A-DD0E-F3B3-F628577E9DF3}"/>
              </a:ext>
            </a:extLst>
          </p:cNvPr>
          <p:cNvCxnSpPr/>
          <p:nvPr/>
        </p:nvCxnSpPr>
        <p:spPr>
          <a:xfrm>
            <a:off x="5698765"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09FDC7B0-2DAF-6534-8FF8-45BBE7B6EC8C}"/>
              </a:ext>
            </a:extLst>
          </p:cNvPr>
          <p:cNvCxnSpPr/>
          <p:nvPr/>
        </p:nvCxnSpPr>
        <p:spPr>
          <a:xfrm>
            <a:off x="6894773"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096D359E-311F-5F4B-BF3E-3BB9B3027284}"/>
              </a:ext>
            </a:extLst>
          </p:cNvPr>
          <p:cNvCxnSpPr/>
          <p:nvPr/>
        </p:nvCxnSpPr>
        <p:spPr>
          <a:xfrm>
            <a:off x="8090781" y="3252655"/>
            <a:ext cx="947530" cy="0"/>
          </a:xfrm>
          <a:prstGeom prst="straightConnector1">
            <a:avLst/>
          </a:prstGeom>
          <a:noFill/>
          <a:ln w="57150" cap="flat" cmpd="sng" algn="ctr">
            <a:solidFill>
              <a:sysClr val="windowText" lastClr="000000"/>
            </a:solidFill>
            <a:prstDash val="solid"/>
            <a:miter lim="800000"/>
            <a:tailEnd type="triangle"/>
          </a:ln>
          <a:effectLst/>
        </p:spPr>
      </p:cxnSp>
      <p:sp>
        <p:nvSpPr>
          <p:cNvPr id="18" name="Rectangle: Rounded Corners 17">
            <a:extLst>
              <a:ext uri="{FF2B5EF4-FFF2-40B4-BE49-F238E27FC236}">
                <a16:creationId xmlns:a16="http://schemas.microsoft.com/office/drawing/2014/main" id="{8690A178-2B43-8796-CB6C-045A22FDEBA2}"/>
              </a:ext>
            </a:extLst>
          </p:cNvPr>
          <p:cNvSpPr/>
          <p:nvPr/>
        </p:nvSpPr>
        <p:spPr>
          <a:xfrm>
            <a:off x="9038311" y="3078720"/>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Pred.</a:t>
            </a:r>
          </a:p>
        </p:txBody>
      </p:sp>
      <p:sp>
        <p:nvSpPr>
          <p:cNvPr id="19" name="Rectangle: Rounded Corners 18">
            <a:extLst>
              <a:ext uri="{FF2B5EF4-FFF2-40B4-BE49-F238E27FC236}">
                <a16:creationId xmlns:a16="http://schemas.microsoft.com/office/drawing/2014/main" id="{35C0A18E-E0B6-E0B4-7E00-2FFC4F7F79A7}"/>
              </a:ext>
            </a:extLst>
          </p:cNvPr>
          <p:cNvSpPr/>
          <p:nvPr/>
        </p:nvSpPr>
        <p:spPr>
          <a:xfrm>
            <a:off x="9038310" y="4218412"/>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Label</a:t>
            </a:r>
          </a:p>
        </p:txBody>
      </p:sp>
      <p:pic>
        <p:nvPicPr>
          <p:cNvPr id="20" name="Graphic 19" descr="Badge Unfollow with solid fill">
            <a:extLst>
              <a:ext uri="{FF2B5EF4-FFF2-40B4-BE49-F238E27FC236}">
                <a16:creationId xmlns:a16="http://schemas.microsoft.com/office/drawing/2014/main" id="{D33AACD1-B93F-FCEC-A659-B26A94E9D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5434" y="3678394"/>
            <a:ext cx="327991" cy="327991"/>
          </a:xfrm>
          <a:prstGeom prst="rect">
            <a:avLst/>
          </a:prstGeom>
        </p:spPr>
      </p:pic>
      <p:cxnSp>
        <p:nvCxnSpPr>
          <p:cNvPr id="21" name="Straight Arrow Connector 20">
            <a:extLst>
              <a:ext uri="{FF2B5EF4-FFF2-40B4-BE49-F238E27FC236}">
                <a16:creationId xmlns:a16="http://schemas.microsoft.com/office/drawing/2014/main" id="{6D7A68A3-1D4F-7AFB-870B-22D8CD0612AD}"/>
              </a:ext>
            </a:extLst>
          </p:cNvPr>
          <p:cNvCxnSpPr>
            <a:cxnSpLocks/>
          </p:cNvCxnSpPr>
          <p:nvPr/>
        </p:nvCxnSpPr>
        <p:spPr>
          <a:xfrm>
            <a:off x="9399430" y="3426590"/>
            <a:ext cx="0" cy="284918"/>
          </a:xfrm>
          <a:prstGeom prst="straightConnector1">
            <a:avLst/>
          </a:prstGeom>
          <a:noFill/>
          <a:ln w="5715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3B5C7328-7BF1-1F59-2B32-784EF4FA82C9}"/>
              </a:ext>
            </a:extLst>
          </p:cNvPr>
          <p:cNvCxnSpPr>
            <a:cxnSpLocks/>
          </p:cNvCxnSpPr>
          <p:nvPr/>
        </p:nvCxnSpPr>
        <p:spPr>
          <a:xfrm flipV="1">
            <a:off x="9399430" y="3963293"/>
            <a:ext cx="0" cy="255119"/>
          </a:xfrm>
          <a:prstGeom prst="straightConnector1">
            <a:avLst/>
          </a:prstGeom>
          <a:noFill/>
          <a:ln w="5715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A2AFDADF-B478-DC65-337D-C1E5E437EA1A}"/>
              </a:ext>
            </a:extLst>
          </p:cNvPr>
          <p:cNvCxnSpPr>
            <a:cxnSpLocks/>
          </p:cNvCxnSpPr>
          <p:nvPr/>
        </p:nvCxnSpPr>
        <p:spPr>
          <a:xfrm flipH="1">
            <a:off x="8090781" y="3842389"/>
            <a:ext cx="1196008" cy="0"/>
          </a:xfrm>
          <a:prstGeom prst="straightConnector1">
            <a:avLst/>
          </a:prstGeom>
          <a:noFill/>
          <a:ln w="57150" cap="flat" cmpd="sng" algn="ctr">
            <a:solidFill>
              <a:srgbClr val="FF0000"/>
            </a:solidFill>
            <a:prstDash val="sysDot"/>
            <a:miter lim="800000"/>
            <a:tailEnd type="triangle"/>
          </a:ln>
          <a:effectLst/>
        </p:spPr>
      </p:cxnSp>
      <p:cxnSp>
        <p:nvCxnSpPr>
          <p:cNvPr id="24" name="Straight Arrow Connector 23">
            <a:extLst>
              <a:ext uri="{FF2B5EF4-FFF2-40B4-BE49-F238E27FC236}">
                <a16:creationId xmlns:a16="http://schemas.microsoft.com/office/drawing/2014/main" id="{1BE3BDCA-5DEE-CA39-23CA-4DD992311966}"/>
              </a:ext>
            </a:extLst>
          </p:cNvPr>
          <p:cNvCxnSpPr>
            <a:cxnSpLocks/>
          </p:cNvCxnSpPr>
          <p:nvPr/>
        </p:nvCxnSpPr>
        <p:spPr>
          <a:xfrm flipH="1">
            <a:off x="6894773" y="3842389"/>
            <a:ext cx="947530" cy="0"/>
          </a:xfrm>
          <a:prstGeom prst="straightConnector1">
            <a:avLst/>
          </a:prstGeom>
          <a:noFill/>
          <a:ln w="57150" cap="flat" cmpd="sng" algn="ctr">
            <a:solidFill>
              <a:srgbClr val="FF0000"/>
            </a:solidFill>
            <a:prstDash val="sysDot"/>
            <a:miter lim="800000"/>
            <a:tailEnd type="triangle"/>
          </a:ln>
          <a:effectLst/>
        </p:spPr>
      </p:cxnSp>
      <p:cxnSp>
        <p:nvCxnSpPr>
          <p:cNvPr id="25" name="Straight Arrow Connector 24">
            <a:extLst>
              <a:ext uri="{FF2B5EF4-FFF2-40B4-BE49-F238E27FC236}">
                <a16:creationId xmlns:a16="http://schemas.microsoft.com/office/drawing/2014/main" id="{285EC697-363C-83BE-F02F-6DCDC6C0F675}"/>
              </a:ext>
            </a:extLst>
          </p:cNvPr>
          <p:cNvCxnSpPr>
            <a:cxnSpLocks/>
          </p:cNvCxnSpPr>
          <p:nvPr/>
        </p:nvCxnSpPr>
        <p:spPr>
          <a:xfrm flipH="1">
            <a:off x="5698763" y="3842389"/>
            <a:ext cx="947530" cy="0"/>
          </a:xfrm>
          <a:prstGeom prst="straightConnector1">
            <a:avLst/>
          </a:prstGeom>
          <a:noFill/>
          <a:ln w="57150" cap="flat" cmpd="sng" algn="ctr">
            <a:solidFill>
              <a:srgbClr val="FF0000"/>
            </a:solidFill>
            <a:prstDash val="sysDot"/>
            <a:miter lim="800000"/>
            <a:tailEnd type="triangle"/>
          </a:ln>
          <a:effectLst/>
        </p:spPr>
      </p:cxnSp>
      <p:cxnSp>
        <p:nvCxnSpPr>
          <p:cNvPr id="26" name="Straight Arrow Connector 25">
            <a:extLst>
              <a:ext uri="{FF2B5EF4-FFF2-40B4-BE49-F238E27FC236}">
                <a16:creationId xmlns:a16="http://schemas.microsoft.com/office/drawing/2014/main" id="{40D89773-2DAF-1D5E-E8D6-3AF4276CFA8B}"/>
              </a:ext>
            </a:extLst>
          </p:cNvPr>
          <p:cNvCxnSpPr>
            <a:cxnSpLocks/>
          </p:cNvCxnSpPr>
          <p:nvPr/>
        </p:nvCxnSpPr>
        <p:spPr>
          <a:xfrm flipH="1">
            <a:off x="4502757" y="3812580"/>
            <a:ext cx="947530" cy="0"/>
          </a:xfrm>
          <a:prstGeom prst="straightConnector1">
            <a:avLst/>
          </a:prstGeom>
          <a:noFill/>
          <a:ln w="57150" cap="flat" cmpd="sng" algn="ctr">
            <a:solidFill>
              <a:srgbClr val="FF0000"/>
            </a:solidFill>
            <a:prstDash val="sysDot"/>
            <a:miter lim="800000"/>
            <a:tailEnd type="triangle"/>
          </a:ln>
          <a:effectLst/>
        </p:spPr>
      </p:cxnSp>
      <p:cxnSp>
        <p:nvCxnSpPr>
          <p:cNvPr id="27" name="Straight Arrow Connector 26">
            <a:extLst>
              <a:ext uri="{FF2B5EF4-FFF2-40B4-BE49-F238E27FC236}">
                <a16:creationId xmlns:a16="http://schemas.microsoft.com/office/drawing/2014/main" id="{5152C3EC-CD4E-CE32-D0D7-A9146078AF5A}"/>
              </a:ext>
            </a:extLst>
          </p:cNvPr>
          <p:cNvCxnSpPr>
            <a:cxnSpLocks/>
          </p:cNvCxnSpPr>
          <p:nvPr/>
        </p:nvCxnSpPr>
        <p:spPr>
          <a:xfrm flipH="1">
            <a:off x="3306749" y="3812580"/>
            <a:ext cx="947530" cy="0"/>
          </a:xfrm>
          <a:prstGeom prst="straightConnector1">
            <a:avLst/>
          </a:prstGeom>
          <a:noFill/>
          <a:ln w="57150" cap="flat" cmpd="sng" algn="ctr">
            <a:solidFill>
              <a:srgbClr val="FF0000"/>
            </a:solidFill>
            <a:prstDash val="sysDot"/>
            <a:miter lim="800000"/>
            <a:tailEnd type="triangle"/>
          </a:ln>
          <a:effectLst/>
        </p:spPr>
      </p:cxnSp>
      <p:sp>
        <p:nvSpPr>
          <p:cNvPr id="28" name="Rectangle: Rounded Corners 27">
            <a:extLst>
              <a:ext uri="{FF2B5EF4-FFF2-40B4-BE49-F238E27FC236}">
                <a16:creationId xmlns:a16="http://schemas.microsoft.com/office/drawing/2014/main" id="{DD03CBAA-0D81-7C79-1D3E-993A5EE53283}"/>
              </a:ext>
            </a:extLst>
          </p:cNvPr>
          <p:cNvSpPr/>
          <p:nvPr/>
        </p:nvSpPr>
        <p:spPr>
          <a:xfrm>
            <a:off x="1729740" y="3118479"/>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Input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B25F62-6A2A-602C-7D9E-6BF9B5B9E0B5}"/>
                  </a:ext>
                </a:extLst>
              </p:cNvPr>
              <p:cNvSpPr txBox="1"/>
              <p:nvPr/>
            </p:nvSpPr>
            <p:spPr>
              <a:xfrm>
                <a:off x="2821389" y="2065844"/>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31B25F62-6A2A-602C-7D9E-6BF9B5B9E0B5}"/>
                  </a:ext>
                </a:extLst>
              </p:cNvPr>
              <p:cNvSpPr txBox="1">
                <a:spLocks noRot="1" noChangeAspect="1" noMove="1" noResize="1" noEditPoints="1" noAdjustHandles="1" noChangeArrowheads="1" noChangeShapeType="1" noTextEdit="1"/>
              </p:cNvSpPr>
              <p:nvPr/>
            </p:nvSpPr>
            <p:spPr>
              <a:xfrm>
                <a:off x="2821389" y="2065844"/>
                <a:ext cx="722241" cy="5647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AF3CCA0-803B-A8B2-D9D4-302431F3F079}"/>
                  </a:ext>
                </a:extLst>
              </p:cNvPr>
              <p:cNvSpPr txBox="1"/>
              <p:nvPr/>
            </p:nvSpPr>
            <p:spPr>
              <a:xfrm>
                <a:off x="4017397"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DAF3CCA0-803B-A8B2-D9D4-302431F3F079}"/>
                  </a:ext>
                </a:extLst>
              </p:cNvPr>
              <p:cNvSpPr txBox="1">
                <a:spLocks noRot="1" noChangeAspect="1" noMove="1" noResize="1" noEditPoints="1" noAdjustHandles="1" noChangeArrowheads="1" noChangeShapeType="1" noTextEdit="1"/>
              </p:cNvSpPr>
              <p:nvPr/>
            </p:nvSpPr>
            <p:spPr>
              <a:xfrm>
                <a:off x="4017397" y="2065825"/>
                <a:ext cx="722241" cy="5647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A32F14-FFFD-1554-FF27-01EF12FD0CB2}"/>
                  </a:ext>
                </a:extLst>
              </p:cNvPr>
              <p:cNvSpPr txBox="1"/>
              <p:nvPr/>
            </p:nvSpPr>
            <p:spPr>
              <a:xfrm>
                <a:off x="5213405"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9AA32F14-FFFD-1554-FF27-01EF12FD0CB2}"/>
                  </a:ext>
                </a:extLst>
              </p:cNvPr>
              <p:cNvSpPr txBox="1">
                <a:spLocks noRot="1" noChangeAspect="1" noMove="1" noResize="1" noEditPoints="1" noAdjustHandles="1" noChangeArrowheads="1" noChangeShapeType="1" noTextEdit="1"/>
              </p:cNvSpPr>
              <p:nvPr/>
            </p:nvSpPr>
            <p:spPr>
              <a:xfrm>
                <a:off x="5213405" y="2065825"/>
                <a:ext cx="722241" cy="56470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BD1DB0C-AE86-DB6A-7E5F-707321E9A7A8}"/>
                  </a:ext>
                </a:extLst>
              </p:cNvPr>
              <p:cNvSpPr txBox="1"/>
              <p:nvPr/>
            </p:nvSpPr>
            <p:spPr>
              <a:xfrm>
                <a:off x="6328249"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2" name="TextBox 31">
                <a:extLst>
                  <a:ext uri="{FF2B5EF4-FFF2-40B4-BE49-F238E27FC236}">
                    <a16:creationId xmlns:a16="http://schemas.microsoft.com/office/drawing/2014/main" id="{EBD1DB0C-AE86-DB6A-7E5F-707321E9A7A8}"/>
                  </a:ext>
                </a:extLst>
              </p:cNvPr>
              <p:cNvSpPr txBox="1">
                <a:spLocks noRot="1" noChangeAspect="1" noMove="1" noResize="1" noEditPoints="1" noAdjustHandles="1" noChangeArrowheads="1" noChangeShapeType="1" noTextEdit="1"/>
              </p:cNvSpPr>
              <p:nvPr/>
            </p:nvSpPr>
            <p:spPr>
              <a:xfrm>
                <a:off x="6328249" y="2065825"/>
                <a:ext cx="722241" cy="56470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2A9876-EB5D-7959-70E7-0FC4F75462ED}"/>
                  </a:ext>
                </a:extLst>
              </p:cNvPr>
              <p:cNvSpPr txBox="1"/>
              <p:nvPr/>
            </p:nvSpPr>
            <p:spPr>
              <a:xfrm>
                <a:off x="7605421"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3" name="TextBox 32">
                <a:extLst>
                  <a:ext uri="{FF2B5EF4-FFF2-40B4-BE49-F238E27FC236}">
                    <a16:creationId xmlns:a16="http://schemas.microsoft.com/office/drawing/2014/main" id="{3B2A9876-EB5D-7959-70E7-0FC4F75462ED}"/>
                  </a:ext>
                </a:extLst>
              </p:cNvPr>
              <p:cNvSpPr txBox="1">
                <a:spLocks noRot="1" noChangeAspect="1" noMove="1" noResize="1" noEditPoints="1" noAdjustHandles="1" noChangeArrowheads="1" noChangeShapeType="1" noTextEdit="1"/>
              </p:cNvSpPr>
              <p:nvPr/>
            </p:nvSpPr>
            <p:spPr>
              <a:xfrm>
                <a:off x="7605421" y="2065825"/>
                <a:ext cx="722241" cy="56470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49B9E4-5366-7778-47C0-9C33593B2935}"/>
                  </a:ext>
                </a:extLst>
              </p:cNvPr>
              <p:cNvSpPr txBox="1"/>
              <p:nvPr/>
            </p:nvSpPr>
            <p:spPr>
              <a:xfrm>
                <a:off x="3377985" y="4006385"/>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2E49B9E4-5366-7778-47C0-9C33593B2935}"/>
                  </a:ext>
                </a:extLst>
              </p:cNvPr>
              <p:cNvSpPr txBox="1">
                <a:spLocks noRot="1" noChangeAspect="1" noMove="1" noResize="1" noEditPoints="1" noAdjustHandles="1" noChangeArrowheads="1" noChangeShapeType="1" noTextEdit="1"/>
              </p:cNvSpPr>
              <p:nvPr/>
            </p:nvSpPr>
            <p:spPr>
              <a:xfrm>
                <a:off x="3377985" y="4006385"/>
                <a:ext cx="775247" cy="6059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95CCAC55-0151-E982-A8A6-C184182E41B8}"/>
                  </a:ext>
                </a:extLst>
              </p:cNvPr>
              <p:cNvSpPr txBox="1"/>
              <p:nvPr/>
            </p:nvSpPr>
            <p:spPr>
              <a:xfrm>
                <a:off x="4548262" y="3983942"/>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p:sp>
            <p:nvSpPr>
              <p:cNvPr id="35" name="TextBox 34">
                <a:extLst>
                  <a:ext uri="{FF2B5EF4-FFF2-40B4-BE49-F238E27FC236}">
                    <a16:creationId xmlns:a16="http://schemas.microsoft.com/office/drawing/2014/main" id="{95CCAC55-0151-E982-A8A6-C184182E41B8}"/>
                  </a:ext>
                </a:extLst>
              </p:cNvPr>
              <p:cNvSpPr txBox="1">
                <a:spLocks noRot="1" noChangeAspect="1" noMove="1" noResize="1" noEditPoints="1" noAdjustHandles="1" noChangeArrowheads="1" noChangeShapeType="1" noTextEdit="1"/>
              </p:cNvSpPr>
              <p:nvPr/>
            </p:nvSpPr>
            <p:spPr>
              <a:xfrm>
                <a:off x="4548262" y="3983942"/>
                <a:ext cx="775247" cy="6059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827FC3-B236-392B-690F-17ADABF71CD8}"/>
                  </a:ext>
                </a:extLst>
              </p:cNvPr>
              <p:cNvSpPr txBox="1"/>
              <p:nvPr/>
            </p:nvSpPr>
            <p:spPr>
              <a:xfrm>
                <a:off x="5773309" y="4006384"/>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41827FC3-B236-392B-690F-17ADABF71CD8}"/>
                  </a:ext>
                </a:extLst>
              </p:cNvPr>
              <p:cNvSpPr txBox="1">
                <a:spLocks noRot="1" noChangeAspect="1" noMove="1" noResize="1" noEditPoints="1" noAdjustHandles="1" noChangeArrowheads="1" noChangeShapeType="1" noTextEdit="1"/>
              </p:cNvSpPr>
              <p:nvPr/>
            </p:nvSpPr>
            <p:spPr>
              <a:xfrm>
                <a:off x="5773309" y="4006384"/>
                <a:ext cx="775247" cy="60593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68F5755-38BE-2A2D-EE7D-21A40F41F5B0}"/>
                  </a:ext>
                </a:extLst>
              </p:cNvPr>
              <p:cNvSpPr txBox="1"/>
              <p:nvPr/>
            </p:nvSpPr>
            <p:spPr>
              <a:xfrm>
                <a:off x="6956067" y="4006384"/>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068F5755-38BE-2A2D-EE7D-21A40F41F5B0}"/>
                  </a:ext>
                </a:extLst>
              </p:cNvPr>
              <p:cNvSpPr txBox="1">
                <a:spLocks noRot="1" noChangeAspect="1" noMove="1" noResize="1" noEditPoints="1" noAdjustHandles="1" noChangeArrowheads="1" noChangeShapeType="1" noTextEdit="1"/>
              </p:cNvSpPr>
              <p:nvPr/>
            </p:nvSpPr>
            <p:spPr>
              <a:xfrm>
                <a:off x="6956067" y="4006384"/>
                <a:ext cx="775247" cy="605935"/>
              </a:xfrm>
              <a:prstGeom prst="rect">
                <a:avLst/>
              </a:prstGeom>
              <a:blipFill>
                <a:blip r:embed="rId13"/>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DDF6AD95-2ABA-3CAA-3E69-DB07045942C0}"/>
              </a:ext>
            </a:extLst>
          </p:cNvPr>
          <p:cNvCxnSpPr/>
          <p:nvPr/>
        </p:nvCxnSpPr>
        <p:spPr>
          <a:xfrm>
            <a:off x="1511905" y="5582452"/>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2037662B-B34D-2846-406D-104A6C720F79}"/>
              </a:ext>
            </a:extLst>
          </p:cNvPr>
          <p:cNvCxnSpPr>
            <a:cxnSpLocks/>
          </p:cNvCxnSpPr>
          <p:nvPr/>
        </p:nvCxnSpPr>
        <p:spPr>
          <a:xfrm flipH="1">
            <a:off x="1496999" y="5933653"/>
            <a:ext cx="947530" cy="0"/>
          </a:xfrm>
          <a:prstGeom prst="straightConnector1">
            <a:avLst/>
          </a:prstGeom>
          <a:noFill/>
          <a:ln w="57150" cap="flat" cmpd="sng" algn="ctr">
            <a:solidFill>
              <a:srgbClr val="FF0000"/>
            </a:solidFill>
            <a:prstDash val="sysDot"/>
            <a:miter lim="800000"/>
            <a:tailEnd type="triangle"/>
          </a:ln>
          <a:effectLst/>
        </p:spPr>
      </p:cxnSp>
      <p:sp>
        <p:nvSpPr>
          <p:cNvPr id="40" name="TextBox 39">
            <a:extLst>
              <a:ext uri="{FF2B5EF4-FFF2-40B4-BE49-F238E27FC236}">
                <a16:creationId xmlns:a16="http://schemas.microsoft.com/office/drawing/2014/main" id="{CD9BEFAD-57E0-DFE6-F870-336284CEC8BD}"/>
              </a:ext>
            </a:extLst>
          </p:cNvPr>
          <p:cNvSpPr txBox="1"/>
          <p:nvPr/>
        </p:nvSpPr>
        <p:spPr>
          <a:xfrm>
            <a:off x="2550551" y="5407118"/>
            <a:ext cx="18917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Forward pass</a:t>
            </a:r>
          </a:p>
        </p:txBody>
      </p:sp>
      <p:sp>
        <p:nvSpPr>
          <p:cNvPr id="41" name="TextBox 40">
            <a:extLst>
              <a:ext uri="{FF2B5EF4-FFF2-40B4-BE49-F238E27FC236}">
                <a16:creationId xmlns:a16="http://schemas.microsoft.com/office/drawing/2014/main" id="{935C7092-0136-BC61-F715-528065C88EF3}"/>
              </a:ext>
            </a:extLst>
          </p:cNvPr>
          <p:cNvSpPr txBox="1"/>
          <p:nvPr/>
        </p:nvSpPr>
        <p:spPr>
          <a:xfrm>
            <a:off x="2547225" y="5776179"/>
            <a:ext cx="17244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Backward pass</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15EE70-0E41-348B-4E49-D6EDF09EEDBC}"/>
                  </a:ext>
                </a:extLst>
              </p:cNvPr>
              <p:cNvSpPr txBox="1"/>
              <p:nvPr/>
            </p:nvSpPr>
            <p:spPr>
              <a:xfrm>
                <a:off x="4774432" y="4970360"/>
                <a:ext cx="722241" cy="4956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Sub>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2" name="TextBox 41">
                <a:extLst>
                  <a:ext uri="{FF2B5EF4-FFF2-40B4-BE49-F238E27FC236}">
                    <a16:creationId xmlns:a16="http://schemas.microsoft.com/office/drawing/2014/main" id="{7F15EE70-0E41-348B-4E49-D6EDF09EEDBC}"/>
                  </a:ext>
                </a:extLst>
              </p:cNvPr>
              <p:cNvSpPr txBox="1">
                <a:spLocks noRot="1" noChangeAspect="1" noMove="1" noResize="1" noEditPoints="1" noAdjustHandles="1" noChangeArrowheads="1" noChangeShapeType="1" noTextEdit="1"/>
              </p:cNvSpPr>
              <p:nvPr/>
            </p:nvSpPr>
            <p:spPr>
              <a:xfrm>
                <a:off x="4774432" y="4970360"/>
                <a:ext cx="722241" cy="495649"/>
              </a:xfrm>
              <a:prstGeom prst="rect">
                <a:avLst/>
              </a:prstGeom>
              <a:blipFill>
                <a:blip r:embed="rId14"/>
                <a:stretch>
                  <a:fillRect b="-10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15FC5F-40CC-EA80-B7CF-02B97B30EE34}"/>
                  </a:ext>
                </a:extLst>
              </p:cNvPr>
              <p:cNvSpPr txBox="1"/>
              <p:nvPr/>
            </p:nvSpPr>
            <p:spPr>
              <a:xfrm>
                <a:off x="4804248" y="5294858"/>
                <a:ext cx="7222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Sub>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a:extLst>
                  <a:ext uri="{FF2B5EF4-FFF2-40B4-BE49-F238E27FC236}">
                    <a16:creationId xmlns:a16="http://schemas.microsoft.com/office/drawing/2014/main" id="{6315FC5F-40CC-EA80-B7CF-02B97B30EE34}"/>
                  </a:ext>
                </a:extLst>
              </p:cNvPr>
              <p:cNvSpPr txBox="1">
                <a:spLocks noRot="1" noChangeAspect="1" noMove="1" noResize="1" noEditPoints="1" noAdjustHandles="1" noChangeArrowheads="1" noChangeShapeType="1" noTextEdit="1"/>
              </p:cNvSpPr>
              <p:nvPr/>
            </p:nvSpPr>
            <p:spPr>
              <a:xfrm>
                <a:off x="4804248" y="5294858"/>
                <a:ext cx="722241" cy="461665"/>
              </a:xfrm>
              <a:prstGeom prst="rect">
                <a:avLst/>
              </a:prstGeom>
              <a:blipFill>
                <a:blip r:embed="rId15"/>
                <a:stretch>
                  <a:fillRect b="-4000"/>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F8375617-F65C-F84F-ABD5-81EB5816C676}"/>
              </a:ext>
            </a:extLst>
          </p:cNvPr>
          <p:cNvSpPr txBox="1"/>
          <p:nvPr/>
        </p:nvSpPr>
        <p:spPr>
          <a:xfrm>
            <a:off x="5438697" y="5044684"/>
            <a:ext cx="379673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of propagating error gradient  </a:t>
            </a:r>
          </a:p>
        </p:txBody>
      </p:sp>
      <p:sp>
        <p:nvSpPr>
          <p:cNvPr id="45" name="TextBox 44">
            <a:extLst>
              <a:ext uri="{FF2B5EF4-FFF2-40B4-BE49-F238E27FC236}">
                <a16:creationId xmlns:a16="http://schemas.microsoft.com/office/drawing/2014/main" id="{5322561E-DA54-A139-D892-505F5A800BC6}"/>
              </a:ext>
            </a:extLst>
          </p:cNvPr>
          <p:cNvSpPr txBox="1"/>
          <p:nvPr/>
        </p:nvSpPr>
        <p:spPr>
          <a:xfrm>
            <a:off x="5450287" y="5417969"/>
            <a:ext cx="54118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of computing weight update from error gradient</a:t>
            </a:r>
          </a:p>
        </p:txBody>
      </p:sp>
      <p:sp>
        <p:nvSpPr>
          <p:cNvPr id="46" name="Rectangle 45">
            <a:extLst>
              <a:ext uri="{FF2B5EF4-FFF2-40B4-BE49-F238E27FC236}">
                <a16:creationId xmlns:a16="http://schemas.microsoft.com/office/drawing/2014/main" id="{642FE3E2-B175-D252-1704-8D8761F6BB59}"/>
              </a:ext>
            </a:extLst>
          </p:cNvPr>
          <p:cNvSpPr/>
          <p:nvPr/>
        </p:nvSpPr>
        <p:spPr>
          <a:xfrm>
            <a:off x="1562429" y="5143744"/>
            <a:ext cx="846482" cy="141839"/>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AE98258B-3FAB-74E3-0D3F-66AAFBACAB9D}"/>
              </a:ext>
            </a:extLst>
          </p:cNvPr>
          <p:cNvSpPr txBox="1"/>
          <p:nvPr/>
        </p:nvSpPr>
        <p:spPr>
          <a:xfrm>
            <a:off x="2563796" y="5043897"/>
            <a:ext cx="19770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Per-layer weights</a:t>
            </a:r>
          </a:p>
        </p:txBody>
      </p:sp>
      <p:sp>
        <p:nvSpPr>
          <p:cNvPr id="48" name="Rectangle 47">
            <a:extLst>
              <a:ext uri="{FF2B5EF4-FFF2-40B4-BE49-F238E27FC236}">
                <a16:creationId xmlns:a16="http://schemas.microsoft.com/office/drawing/2014/main" id="{86A1FAC7-6CD8-B7ED-3F71-F36DC7335568}"/>
              </a:ext>
            </a:extLst>
          </p:cNvPr>
          <p:cNvSpPr/>
          <p:nvPr/>
        </p:nvSpPr>
        <p:spPr>
          <a:xfrm>
            <a:off x="4948802" y="5959165"/>
            <a:ext cx="461665" cy="461665"/>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19F6367A-A1AB-3EE4-D44F-0BB59F7C20A5}"/>
              </a:ext>
            </a:extLst>
          </p:cNvPr>
          <p:cNvSpPr txBox="1"/>
          <p:nvPr/>
        </p:nvSpPr>
        <p:spPr>
          <a:xfrm>
            <a:off x="5496673" y="6006502"/>
            <a:ext cx="4540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to include when only training layer (3)</a:t>
            </a:r>
          </a:p>
        </p:txBody>
      </p:sp>
      <p:sp>
        <p:nvSpPr>
          <p:cNvPr id="50" name="TextBox 49">
            <a:extLst>
              <a:ext uri="{FF2B5EF4-FFF2-40B4-BE49-F238E27FC236}">
                <a16:creationId xmlns:a16="http://schemas.microsoft.com/office/drawing/2014/main" id="{F9320131-0D6F-0B0C-7A57-2E6649ABD418}"/>
              </a:ext>
            </a:extLst>
          </p:cNvPr>
          <p:cNvSpPr txBox="1"/>
          <p:nvPr/>
        </p:nvSpPr>
        <p:spPr>
          <a:xfrm>
            <a:off x="681660" y="1277289"/>
            <a:ext cx="7236213"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solidFill>
                  <a:prstClr val="black"/>
                </a:solidFill>
                <a:latin typeface="Calibri"/>
                <a:cs typeface="Arial" panose="020B0604020202020204" pitchFamily="34" charset="0"/>
              </a:rPr>
              <a:t>Generalization from the layer-level </a:t>
            </a:r>
            <a:r>
              <a:rPr lang="en-US" sz="2400" b="1" dirty="0">
                <a:solidFill>
                  <a:srgbClr val="C00000"/>
                </a:solidFill>
                <a:latin typeface="Calibri"/>
                <a:cs typeface="Arial" panose="020B0604020202020204" pitchFamily="34" charset="0"/>
              </a:rPr>
              <a:t>time</a:t>
            </a:r>
            <a:r>
              <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model</a:t>
            </a:r>
          </a:p>
        </p:txBody>
      </p:sp>
      <p:sp>
        <p:nvSpPr>
          <p:cNvPr id="53" name="TextBox 52">
            <a:extLst>
              <a:ext uri="{FF2B5EF4-FFF2-40B4-BE49-F238E27FC236}">
                <a16:creationId xmlns:a16="http://schemas.microsoft.com/office/drawing/2014/main" id="{592C8EDB-1DB9-1C8C-B8D5-DFDD4D5312CB}"/>
              </a:ext>
            </a:extLst>
          </p:cNvPr>
          <p:cNvSpPr txBox="1"/>
          <p:nvPr/>
        </p:nvSpPr>
        <p:spPr>
          <a:xfrm>
            <a:off x="1129145" y="5875660"/>
            <a:ext cx="9393382"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solidFill>
                <a:effectLst/>
                <a:uLnTx/>
                <a:uFillTx/>
                <a:latin typeface="Calibri"/>
              </a:rPr>
              <a:t>Can </a:t>
            </a:r>
            <a:r>
              <a:rPr lang="en-US" sz="2800" dirty="0">
                <a:solidFill>
                  <a:prstClr val="white"/>
                </a:solidFill>
                <a:latin typeface="Calibri"/>
              </a:rPr>
              <a:t>this model</a:t>
            </a:r>
            <a:r>
              <a:rPr kumimoji="0" lang="en-US" sz="2800" i="0" u="none" strike="noStrike" kern="1200" cap="none" spc="0" normalizeH="0" baseline="0" noProof="0" dirty="0">
                <a:ln>
                  <a:noFill/>
                </a:ln>
                <a:solidFill>
                  <a:prstClr val="white"/>
                </a:solidFill>
                <a:effectLst/>
                <a:uLnTx/>
                <a:uFillTx/>
                <a:latin typeface="Calibri"/>
              </a:rPr>
              <a:t> generalize</a:t>
            </a:r>
            <a:r>
              <a:rPr kumimoji="0" lang="en-US" sz="2800" i="0" u="none" strike="noStrike" kern="1200" cap="none" spc="0" normalizeH="0" noProof="0" dirty="0">
                <a:ln>
                  <a:noFill/>
                </a:ln>
                <a:solidFill>
                  <a:prstClr val="white"/>
                </a:solidFill>
                <a:effectLst/>
                <a:uLnTx/>
                <a:uFillTx/>
                <a:latin typeface="Calibri"/>
              </a:rPr>
              <a:t> to tensor-level selection?</a:t>
            </a:r>
            <a:endParaRPr kumimoji="0" lang="en-US" sz="2800" i="0" u="none" strike="noStrike" kern="1200" cap="none" spc="0" normalizeH="0" baseline="0" noProof="0" dirty="0">
              <a:ln>
                <a:noFill/>
              </a:ln>
              <a:solidFill>
                <a:prstClr val="white"/>
              </a:solidFill>
              <a:effectLst/>
              <a:uLnTx/>
              <a:uFillTx/>
              <a:latin typeface="Calibri"/>
            </a:endParaRPr>
          </a:p>
        </p:txBody>
      </p:sp>
      <p:sp>
        <p:nvSpPr>
          <p:cNvPr id="4" name="Rectangle 3">
            <a:extLst>
              <a:ext uri="{FF2B5EF4-FFF2-40B4-BE49-F238E27FC236}">
                <a16:creationId xmlns:a16="http://schemas.microsoft.com/office/drawing/2014/main" id="{9CDF7277-67DD-C3DE-9A91-8D2946B69286}"/>
              </a:ext>
            </a:extLst>
          </p:cNvPr>
          <p:cNvSpPr/>
          <p:nvPr/>
        </p:nvSpPr>
        <p:spPr>
          <a:xfrm>
            <a:off x="5449196" y="2749582"/>
            <a:ext cx="248478" cy="1490870"/>
          </a:xfrm>
          <a:prstGeom prst="rect">
            <a:avLst/>
          </a:prstGeom>
          <a:solidFill>
            <a:schemeClr val="accent3">
              <a:lumMod val="60000"/>
              <a:lumOff val="4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51" name="Rectangle 50">
            <a:extLst>
              <a:ext uri="{FF2B5EF4-FFF2-40B4-BE49-F238E27FC236}">
                <a16:creationId xmlns:a16="http://schemas.microsoft.com/office/drawing/2014/main" id="{7ECE0CF7-5FA3-92E9-006A-5FEDBC5ED8AE}"/>
              </a:ext>
            </a:extLst>
          </p:cNvPr>
          <p:cNvSpPr/>
          <p:nvPr/>
        </p:nvSpPr>
        <p:spPr>
          <a:xfrm>
            <a:off x="4255165" y="2764506"/>
            <a:ext cx="248478" cy="1490870"/>
          </a:xfrm>
          <a:prstGeom prst="rect">
            <a:avLst/>
          </a:prstGeom>
          <a:solidFill>
            <a:schemeClr val="accent4">
              <a:lumMod val="60000"/>
              <a:lumOff val="40000"/>
            </a:scheme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Tree>
    <p:extLst>
      <p:ext uri="{BB962C8B-B14F-4D97-AF65-F5344CB8AC3E}">
        <p14:creationId xmlns:p14="http://schemas.microsoft.com/office/powerpoint/2010/main" val="13080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500"/>
                                        <p:tgtEl>
                                          <p:spTgt spid="2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500"/>
                                        <p:tgtEl>
                                          <p:spTgt spid="3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500"/>
                                        <p:tgtEl>
                                          <p:spTgt spid="3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500"/>
                                        <p:tgtEl>
                                          <p:spTgt spid="3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500"/>
                                        <p:tgtEl>
                                          <p:spTgt spid="4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500"/>
                                        <p:tgtEl>
                                          <p:spTgt spid="4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fade">
                                      <p:cBhvr>
                                        <p:cTn id="146" dur="500"/>
                                        <p:tgtEl>
                                          <p:spTgt spid="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
                                        </p:tgtEl>
                                        <p:attrNameLst>
                                          <p:attrName>style.visibility</p:attrName>
                                        </p:attrNameLst>
                                      </p:cBhvr>
                                      <p:to>
                                        <p:strVal val="visible"/>
                                      </p:to>
                                    </p:set>
                                    <p:animEffect transition="in" filter="fade">
                                      <p:cBhvr>
                                        <p:cTn id="149" dur="500"/>
                                        <p:tgtEl>
                                          <p:spTgt spid="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fade">
                                      <p:cBhvr>
                                        <p:cTn id="152" dur="500"/>
                                        <p:tgtEl>
                                          <p:spTgt spid="6"/>
                                        </p:tgtEl>
                                      </p:cBhvr>
                                    </p:animEffect>
                                  </p:childTnLst>
                                </p:cTn>
                              </p:par>
                              <p:par>
                                <p:cTn id="153" presetID="1" presetClass="entr" presetSubtype="0" fill="hold" grpId="0" nodeType="withEffect">
                                  <p:stCondLst>
                                    <p:cond delay="0"/>
                                  </p:stCondLst>
                                  <p:childTnLst>
                                    <p:set>
                                      <p:cBhvr>
                                        <p:cTn id="154" dur="1" fill="hold">
                                          <p:stCondLst>
                                            <p:cond delay="0"/>
                                          </p:stCondLst>
                                        </p:cTn>
                                        <p:tgtEl>
                                          <p:spTgt spid="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1"/>
                                        </p:tgtEl>
                                        <p:attrNameLst>
                                          <p:attrName>style.visibility</p:attrName>
                                        </p:attrNameLst>
                                      </p:cBhvr>
                                      <p:to>
                                        <p:strVal val="visible"/>
                                      </p:to>
                                    </p:set>
                                  </p:childTnLst>
                                </p:cTn>
                              </p:par>
                              <p:par>
                                <p:cTn id="159" presetID="10" presetClass="entr" presetSubtype="0"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Effect transition="in" filter="fade">
                                      <p:cBhvr>
                                        <p:cTn id="161" dur="500"/>
                                        <p:tgtEl>
                                          <p:spTgt spid="5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fade">
                                      <p:cBhvr>
                                        <p:cTn id="164" dur="500"/>
                                        <p:tgtEl>
                                          <p:spTgt spid="54"/>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53"/>
                                        </p:tgtEl>
                                        <p:attrNameLst>
                                          <p:attrName>style.visibility</p:attrName>
                                        </p:attrNameLst>
                                      </p:cBhvr>
                                      <p:to>
                                        <p:strVal val="visible"/>
                                      </p:to>
                                    </p:set>
                                    <p:animEffect transition="in" filter="fade">
                                      <p:cBhvr>
                                        <p:cTn id="16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2" grpId="0" animBg="1"/>
      <p:bldP spid="3" grpId="0" animBg="1"/>
      <p:bldP spid="5" grpId="0" animBg="1"/>
      <p:bldP spid="6" grpId="0" animBg="1"/>
      <p:bldP spid="7" grpId="0" animBg="1"/>
      <p:bldP spid="8" grpId="0" animBg="1"/>
      <p:bldP spid="9" grpId="0" animBg="1"/>
      <p:bldP spid="10" grpId="0" animBg="1"/>
      <p:bldP spid="11" grpId="0" animBg="1"/>
      <p:bldP spid="18" grpId="0" animBg="1"/>
      <p:bldP spid="19" grpId="0" animBg="1"/>
      <p:bldP spid="28" grpId="0" animBg="1"/>
      <p:bldP spid="29" grpId="0"/>
      <p:bldP spid="30" grpId="0"/>
      <p:bldP spid="31" grpId="0"/>
      <p:bldP spid="32" grpId="0"/>
      <p:bldP spid="33" grpId="0"/>
      <p:bldP spid="34" grpId="0"/>
      <p:bldP spid="35" grpId="0"/>
      <p:bldP spid="36" grpId="0"/>
      <p:bldP spid="37" grpId="0"/>
      <p:bldP spid="40" grpId="0"/>
      <p:bldP spid="41" grpId="0"/>
      <p:bldP spid="42" grpId="0"/>
      <p:bldP spid="43" grpId="0"/>
      <p:bldP spid="44" grpId="0"/>
      <p:bldP spid="45" grpId="0"/>
      <p:bldP spid="46" grpId="0" animBg="1"/>
      <p:bldP spid="47" grpId="0"/>
      <p:bldP spid="48" grpId="0" animBg="1"/>
      <p:bldP spid="49" grpId="0"/>
      <p:bldP spid="53" grpId="0" animBg="1"/>
      <p:bldP spid="4"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919C-2403-1893-F5E8-2E5ED7B3B34C}"/>
              </a:ext>
            </a:extLst>
          </p:cNvPr>
          <p:cNvSpPr>
            <a:spLocks noGrp="1"/>
          </p:cNvSpPr>
          <p:nvPr>
            <p:ph type="title"/>
          </p:nvPr>
        </p:nvSpPr>
        <p:spPr/>
        <p:txBody>
          <a:bodyPr>
            <a:normAutofit/>
          </a:bodyPr>
          <a:lstStyle/>
          <a:p>
            <a:r>
              <a:rPr lang="en-US" sz="3600" dirty="0">
                <a:cs typeface="Arial" panose="020B0604020202020204" pitchFamily="34" charset="0"/>
              </a:rPr>
              <a:t>Solving </a:t>
            </a:r>
            <a:r>
              <a:rPr lang="en-US" sz="3600" dirty="0">
                <a:solidFill>
                  <a:srgbClr val="FFC000"/>
                </a:solidFill>
                <a:cs typeface="Arial" panose="020B0604020202020204" pitchFamily="34" charset="0"/>
              </a:rPr>
              <a:t>Challenge 2</a:t>
            </a:r>
            <a:r>
              <a:rPr lang="en-US" sz="3600" dirty="0">
                <a:cs typeface="Arial" panose="020B0604020202020204" pitchFamily="34" charset="0"/>
              </a:rPr>
              <a:t>: Construct Tensor-level Time Model</a:t>
            </a:r>
            <a:endParaRPr lang="en-US" sz="3200" dirty="0">
              <a:cs typeface="Arial" panose="020B0604020202020204" pitchFamily="34" charset="0"/>
            </a:endParaRPr>
          </a:p>
        </p:txBody>
      </p:sp>
      <p:sp>
        <p:nvSpPr>
          <p:cNvPr id="6" name="TextBox 5">
            <a:extLst>
              <a:ext uri="{FF2B5EF4-FFF2-40B4-BE49-F238E27FC236}">
                <a16:creationId xmlns:a16="http://schemas.microsoft.com/office/drawing/2014/main" id="{F86EAE3B-C238-A09C-A81F-79E96448E473}"/>
              </a:ext>
            </a:extLst>
          </p:cNvPr>
          <p:cNvSpPr txBox="1"/>
          <p:nvPr/>
        </p:nvSpPr>
        <p:spPr>
          <a:xfrm>
            <a:off x="609600" y="1247795"/>
            <a:ext cx="11948652"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(1) Consider each tensor as a mini-layer.  </a:t>
            </a:r>
            <a:endPar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endParaRPr>
          </a:p>
        </p:txBody>
      </p:sp>
      <p:sp>
        <p:nvSpPr>
          <p:cNvPr id="29" name="Arrow: Right 28">
            <a:extLst>
              <a:ext uri="{FF2B5EF4-FFF2-40B4-BE49-F238E27FC236}">
                <a16:creationId xmlns:a16="http://schemas.microsoft.com/office/drawing/2014/main" id="{A36AFF9E-B51F-EDC5-50F5-83468775FAA5}"/>
              </a:ext>
            </a:extLst>
          </p:cNvPr>
          <p:cNvSpPr/>
          <p:nvPr/>
        </p:nvSpPr>
        <p:spPr bwMode="auto">
          <a:xfrm rot="5400000">
            <a:off x="5236881" y="2643078"/>
            <a:ext cx="524372" cy="1817014"/>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F1D376E1-2556-CC74-C475-81A50B5FB955}"/>
              </a:ext>
            </a:extLst>
          </p:cNvPr>
          <p:cNvSpPr txBox="1"/>
          <p:nvPr/>
        </p:nvSpPr>
        <p:spPr>
          <a:xfrm>
            <a:off x="3567895" y="3319610"/>
            <a:ext cx="98087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Unroll</a:t>
            </a:r>
          </a:p>
        </p:txBody>
      </p:sp>
      <p:grpSp>
        <p:nvGrpSpPr>
          <p:cNvPr id="112" name="Group 111">
            <a:extLst>
              <a:ext uri="{FF2B5EF4-FFF2-40B4-BE49-F238E27FC236}">
                <a16:creationId xmlns:a16="http://schemas.microsoft.com/office/drawing/2014/main" id="{BA101C22-4552-9F1A-D729-01AB87440560}"/>
              </a:ext>
            </a:extLst>
          </p:cNvPr>
          <p:cNvGrpSpPr/>
          <p:nvPr/>
        </p:nvGrpSpPr>
        <p:grpSpPr>
          <a:xfrm>
            <a:off x="2347247" y="1776290"/>
            <a:ext cx="6141642" cy="1342627"/>
            <a:chOff x="910322" y="1925418"/>
            <a:chExt cx="7371582" cy="1611505"/>
          </a:xfrm>
        </p:grpSpPr>
        <p:sp>
          <p:nvSpPr>
            <p:cNvPr id="10" name="Rectangle: Rounded Corners 9">
              <a:extLst>
                <a:ext uri="{FF2B5EF4-FFF2-40B4-BE49-F238E27FC236}">
                  <a16:creationId xmlns:a16="http://schemas.microsoft.com/office/drawing/2014/main" id="{A91BB284-0278-3892-0513-28828B14ACAD}"/>
                </a:ext>
              </a:extLst>
            </p:cNvPr>
            <p:cNvSpPr/>
            <p:nvPr/>
          </p:nvSpPr>
          <p:spPr bwMode="auto">
            <a:xfrm>
              <a:off x="910322" y="2474328"/>
              <a:ext cx="2541444" cy="100542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A096BD1-2953-F686-6042-DE55A6EF8206}"/>
                </a:ext>
              </a:extLst>
            </p:cNvPr>
            <p:cNvSpPr/>
            <p:nvPr/>
          </p:nvSpPr>
          <p:spPr bwMode="auto">
            <a:xfrm>
              <a:off x="1136827"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sp>
          <p:nvSpPr>
            <p:cNvPr id="14" name="Rectangle 13">
              <a:extLst>
                <a:ext uri="{FF2B5EF4-FFF2-40B4-BE49-F238E27FC236}">
                  <a16:creationId xmlns:a16="http://schemas.microsoft.com/office/drawing/2014/main" id="{366BC053-0FF2-0E46-ECB3-798EFEB3DC62}"/>
                </a:ext>
              </a:extLst>
            </p:cNvPr>
            <p:cNvSpPr/>
            <p:nvPr/>
          </p:nvSpPr>
          <p:spPr bwMode="auto">
            <a:xfrm>
              <a:off x="2284966"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Bias</a:t>
              </a:r>
            </a:p>
          </p:txBody>
        </p:sp>
        <p:sp>
          <p:nvSpPr>
            <p:cNvPr id="15" name="Rectangle: Rounded Corners 14">
              <a:extLst>
                <a:ext uri="{FF2B5EF4-FFF2-40B4-BE49-F238E27FC236}">
                  <a16:creationId xmlns:a16="http://schemas.microsoft.com/office/drawing/2014/main" id="{B19E336E-ADC4-261B-3187-B5C71D40601E}"/>
                </a:ext>
              </a:extLst>
            </p:cNvPr>
            <p:cNvSpPr/>
            <p:nvPr/>
          </p:nvSpPr>
          <p:spPr bwMode="auto">
            <a:xfrm>
              <a:off x="4547776" y="2474329"/>
              <a:ext cx="2489280" cy="1062594"/>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FEEFD1C-059B-979D-687B-2AB96793A3FB}"/>
                </a:ext>
              </a:extLst>
            </p:cNvPr>
            <p:cNvSpPr/>
            <p:nvPr/>
          </p:nvSpPr>
          <p:spPr bwMode="auto">
            <a:xfrm>
              <a:off x="4763427"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sp>
          <p:nvSpPr>
            <p:cNvPr id="17" name="Rectangle 16">
              <a:extLst>
                <a:ext uri="{FF2B5EF4-FFF2-40B4-BE49-F238E27FC236}">
                  <a16:creationId xmlns:a16="http://schemas.microsoft.com/office/drawing/2014/main" id="{DC63302D-02A2-9678-80E2-D8EE2EB1BDA9}"/>
                </a:ext>
              </a:extLst>
            </p:cNvPr>
            <p:cNvSpPr/>
            <p:nvPr/>
          </p:nvSpPr>
          <p:spPr bwMode="auto">
            <a:xfrm>
              <a:off x="5931040" y="2953765"/>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Bias</a:t>
              </a:r>
            </a:p>
          </p:txBody>
        </p:sp>
        <p:cxnSp>
          <p:nvCxnSpPr>
            <p:cNvPr id="19" name="Straight Arrow Connector 18">
              <a:extLst>
                <a:ext uri="{FF2B5EF4-FFF2-40B4-BE49-F238E27FC236}">
                  <a16:creationId xmlns:a16="http://schemas.microsoft.com/office/drawing/2014/main" id="{C39BCA53-A8DA-CC23-5C46-32537518AAAF}"/>
                </a:ext>
              </a:extLst>
            </p:cNvPr>
            <p:cNvCxnSpPr>
              <a:cxnSpLocks/>
            </p:cNvCxnSpPr>
            <p:nvPr/>
          </p:nvCxnSpPr>
          <p:spPr>
            <a:xfrm flipH="1">
              <a:off x="3452653" y="2977042"/>
              <a:ext cx="1095123"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81A15E6-2F6E-C819-08D9-16F5D621FF8E}"/>
                </a:ext>
              </a:extLst>
            </p:cNvPr>
            <p:cNvSpPr txBox="1"/>
            <p:nvPr/>
          </p:nvSpPr>
          <p:spPr>
            <a:xfrm>
              <a:off x="1626202" y="2488527"/>
              <a:ext cx="11671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p>
          </p:txBody>
        </p:sp>
        <p:sp>
          <p:nvSpPr>
            <p:cNvPr id="27" name="TextBox 26">
              <a:extLst>
                <a:ext uri="{FF2B5EF4-FFF2-40B4-BE49-F238E27FC236}">
                  <a16:creationId xmlns:a16="http://schemas.microsoft.com/office/drawing/2014/main" id="{2FEA2CB9-802E-2930-ED59-1C285AE0B0B3}"/>
                </a:ext>
              </a:extLst>
            </p:cNvPr>
            <p:cNvSpPr txBox="1"/>
            <p:nvPr/>
          </p:nvSpPr>
          <p:spPr>
            <a:xfrm>
              <a:off x="5283633" y="2491805"/>
              <a:ext cx="11671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A857971-0906-9872-9221-63046AFEB2D8}"/>
                    </a:ext>
                  </a:extLst>
                </p:cNvPr>
                <p:cNvSpPr txBox="1"/>
                <p:nvPr/>
              </p:nvSpPr>
              <p:spPr>
                <a:xfrm>
                  <a:off x="1760727" y="1946108"/>
                  <a:ext cx="638054" cy="446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8A857971-0906-9872-9221-63046AFEB2D8}"/>
                    </a:ext>
                  </a:extLst>
                </p:cNvPr>
                <p:cNvSpPr txBox="1">
                  <a:spLocks noRot="1" noChangeAspect="1" noMove="1" noResize="1" noEditPoints="1" noAdjustHandles="1" noChangeArrowheads="1" noChangeShapeType="1" noTextEdit="1"/>
                </p:cNvSpPr>
                <p:nvPr/>
              </p:nvSpPr>
              <p:spPr>
                <a:xfrm>
                  <a:off x="1760727" y="1946108"/>
                  <a:ext cx="638054" cy="446597"/>
                </a:xfrm>
                <a:prstGeom prst="rect">
                  <a:avLst/>
                </a:prstGeom>
                <a:blipFill>
                  <a:blip r:embed="rId3"/>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EFC505-FB96-CE07-A5DD-A5400ECA0478}"/>
                    </a:ext>
                  </a:extLst>
                </p:cNvPr>
                <p:cNvSpPr txBox="1"/>
                <p:nvPr/>
              </p:nvSpPr>
              <p:spPr>
                <a:xfrm>
                  <a:off x="5511267" y="1925418"/>
                  <a:ext cx="562295" cy="446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7" name="TextBox 46">
                  <a:extLst>
                    <a:ext uri="{FF2B5EF4-FFF2-40B4-BE49-F238E27FC236}">
                      <a16:creationId xmlns:a16="http://schemas.microsoft.com/office/drawing/2014/main" id="{61EFC505-FB96-CE07-A5DD-A5400ECA0478}"/>
                    </a:ext>
                  </a:extLst>
                </p:cNvPr>
                <p:cNvSpPr txBox="1">
                  <a:spLocks noRot="1" noChangeAspect="1" noMove="1" noResize="1" noEditPoints="1" noAdjustHandles="1" noChangeArrowheads="1" noChangeShapeType="1" noTextEdit="1"/>
                </p:cNvSpPr>
                <p:nvPr/>
              </p:nvSpPr>
              <p:spPr>
                <a:xfrm>
                  <a:off x="5511267" y="1925418"/>
                  <a:ext cx="562295" cy="446597"/>
                </a:xfrm>
                <a:prstGeom prst="rect">
                  <a:avLst/>
                </a:prstGeom>
                <a:blipFill>
                  <a:blip r:embed="rId4"/>
                  <a:stretch>
                    <a:fillRect r="-1039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C686C1F-1D69-32B2-609C-D8AD82C4D4CB}"/>
                    </a:ext>
                  </a:extLst>
                </p:cNvPr>
                <p:cNvSpPr txBox="1"/>
                <p:nvPr/>
              </p:nvSpPr>
              <p:spPr>
                <a:xfrm>
                  <a:off x="3680154" y="2981427"/>
                  <a:ext cx="530407" cy="481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FC686C1F-1D69-32B2-609C-D8AD82C4D4CB}"/>
                    </a:ext>
                  </a:extLst>
                </p:cNvPr>
                <p:cNvSpPr txBox="1">
                  <a:spLocks noRot="1" noChangeAspect="1" noMove="1" noResize="1" noEditPoints="1" noAdjustHandles="1" noChangeArrowheads="1" noChangeShapeType="1" noTextEdit="1"/>
                </p:cNvSpPr>
                <p:nvPr/>
              </p:nvSpPr>
              <p:spPr>
                <a:xfrm>
                  <a:off x="3680154" y="2981427"/>
                  <a:ext cx="530407" cy="481158"/>
                </a:xfrm>
                <a:prstGeom prst="rect">
                  <a:avLst/>
                </a:prstGeom>
                <a:blipFill>
                  <a:blip r:embed="rId5"/>
                  <a:stretch>
                    <a:fillRect r="-18056" b="-30769"/>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A018C07-9360-109C-2E10-B199A70EE596}"/>
                </a:ext>
              </a:extLst>
            </p:cNvPr>
            <p:cNvCxnSpPr>
              <a:cxnSpLocks/>
            </p:cNvCxnSpPr>
            <p:nvPr/>
          </p:nvCxnSpPr>
          <p:spPr>
            <a:xfrm flipH="1">
              <a:off x="7011400" y="2980323"/>
              <a:ext cx="851054"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25181F4-6F74-2DA9-4D99-EADE530B523B}"/>
                </a:ext>
              </a:extLst>
            </p:cNvPr>
            <p:cNvGrpSpPr/>
            <p:nvPr/>
          </p:nvGrpSpPr>
          <p:grpSpPr>
            <a:xfrm>
              <a:off x="8014122" y="2959907"/>
              <a:ext cx="267782" cy="45719"/>
              <a:chOff x="2095500" y="5844540"/>
              <a:chExt cx="1249680" cy="213360"/>
            </a:xfrm>
          </p:grpSpPr>
          <p:sp>
            <p:nvSpPr>
              <p:cNvPr id="7" name="Oval 6">
                <a:extLst>
                  <a:ext uri="{FF2B5EF4-FFF2-40B4-BE49-F238E27FC236}">
                    <a16:creationId xmlns:a16="http://schemas.microsoft.com/office/drawing/2014/main" id="{B3D2A3F6-D885-E218-164E-9114E68B97F2}"/>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8" name="Oval 7">
                <a:extLst>
                  <a:ext uri="{FF2B5EF4-FFF2-40B4-BE49-F238E27FC236}">
                    <a16:creationId xmlns:a16="http://schemas.microsoft.com/office/drawing/2014/main" id="{6242CC96-B73D-366D-05D6-7E6552E242EA}"/>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9" name="Oval 8">
                <a:extLst>
                  <a:ext uri="{FF2B5EF4-FFF2-40B4-BE49-F238E27FC236}">
                    <a16:creationId xmlns:a16="http://schemas.microsoft.com/office/drawing/2014/main" id="{8DD9547D-0EFE-67D2-1615-A485E2E414D1}"/>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grpSp>
      <p:pic>
        <p:nvPicPr>
          <p:cNvPr id="96" name="Picture 95">
            <a:extLst>
              <a:ext uri="{FF2B5EF4-FFF2-40B4-BE49-F238E27FC236}">
                <a16:creationId xmlns:a16="http://schemas.microsoft.com/office/drawing/2014/main" id="{1C5DC607-19EB-ED12-6F40-0717CF548B12}"/>
              </a:ext>
            </a:extLst>
          </p:cNvPr>
          <p:cNvPicPr>
            <a:picLocks noChangeAspect="1"/>
          </p:cNvPicPr>
          <p:nvPr/>
        </p:nvPicPr>
        <p:blipFill>
          <a:blip r:embed="rId6"/>
          <a:stretch>
            <a:fillRect/>
          </a:stretch>
        </p:blipFill>
        <p:spPr>
          <a:xfrm>
            <a:off x="6956965" y="5091424"/>
            <a:ext cx="3731396" cy="1551357"/>
          </a:xfrm>
          <a:prstGeom prst="rect">
            <a:avLst/>
          </a:prstGeom>
        </p:spPr>
      </p:pic>
      <p:sp>
        <p:nvSpPr>
          <p:cNvPr id="98" name="TextBox 97">
            <a:extLst>
              <a:ext uri="{FF2B5EF4-FFF2-40B4-BE49-F238E27FC236}">
                <a16:creationId xmlns:a16="http://schemas.microsoft.com/office/drawing/2014/main" id="{25905C73-B43B-C4A0-0459-99F108293882}"/>
              </a:ext>
            </a:extLst>
          </p:cNvPr>
          <p:cNvSpPr txBox="1"/>
          <p:nvPr/>
        </p:nvSpPr>
        <p:spPr>
          <a:xfrm>
            <a:off x="1669897" y="6273449"/>
            <a:ext cx="36452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latin typeface="Arial" panose="020B0604020202020204" pitchFamily="34" charset="0"/>
                <a:cs typeface="Arial" panose="020B0604020202020204" pitchFamily="34" charset="0"/>
              </a:rPr>
              <a:t>Timing of Related Operators</a:t>
            </a:r>
            <a:endParaRPr kumimoji="0" lang="en-US"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0DE19EF1-9600-1BCE-625A-DD17186ACFDE}"/>
              </a:ext>
            </a:extLst>
          </p:cNvPr>
          <p:cNvSpPr/>
          <p:nvPr/>
        </p:nvSpPr>
        <p:spPr bwMode="auto">
          <a:xfrm>
            <a:off x="1222780" y="3984206"/>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DC68A8-61AE-F1A2-4B7C-C190AC54A26A}"/>
              </a:ext>
            </a:extLst>
          </p:cNvPr>
          <p:cNvSpPr/>
          <p:nvPr/>
        </p:nvSpPr>
        <p:spPr bwMode="auto">
          <a:xfrm>
            <a:off x="1337455" y="4446389"/>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30C0321-AE2D-63D1-B5D2-B8649CBC3DCE}"/>
                  </a:ext>
                </a:extLst>
              </p:cNvPr>
              <p:cNvSpPr txBox="1"/>
              <p:nvPr/>
            </p:nvSpPr>
            <p:spPr>
              <a:xfrm>
                <a:off x="2361258" y="4509266"/>
                <a:ext cx="1023051" cy="477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(2)</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D30C0321-AE2D-63D1-B5D2-B8649CBC3DCE}"/>
                  </a:ext>
                </a:extLst>
              </p:cNvPr>
              <p:cNvSpPr txBox="1">
                <a:spLocks noRot="1" noChangeAspect="1" noMove="1" noResize="1" noEditPoints="1" noAdjustHandles="1" noChangeArrowheads="1" noChangeShapeType="1" noTextEdit="1"/>
              </p:cNvSpPr>
              <p:nvPr/>
            </p:nvSpPr>
            <p:spPr>
              <a:xfrm>
                <a:off x="2361258" y="4509266"/>
                <a:ext cx="1023051" cy="477335"/>
              </a:xfrm>
              <a:prstGeom prst="rect">
                <a:avLst/>
              </a:prstGeom>
              <a:blipFill>
                <a:blip r:embed="rId7"/>
                <a:stretch>
                  <a:fillRect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E693840-791D-F00E-F1D6-5E70678AE5F1}"/>
                  </a:ext>
                </a:extLst>
              </p:cNvPr>
              <p:cNvSpPr txBox="1"/>
              <p:nvPr/>
            </p:nvSpPr>
            <p:spPr>
              <a:xfrm>
                <a:off x="1222780" y="4910454"/>
                <a:ext cx="1069103" cy="442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(1)</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3E693840-791D-F00E-F1D6-5E70678AE5F1}"/>
                  </a:ext>
                </a:extLst>
              </p:cNvPr>
              <p:cNvSpPr txBox="1">
                <a:spLocks noRot="1" noChangeAspect="1" noMove="1" noResize="1" noEditPoints="1" noAdjustHandles="1" noChangeArrowheads="1" noChangeShapeType="1" noTextEdit="1"/>
              </p:cNvSpPr>
              <p:nvPr/>
            </p:nvSpPr>
            <p:spPr>
              <a:xfrm>
                <a:off x="1222780" y="4910454"/>
                <a:ext cx="1069103" cy="442374"/>
              </a:xfrm>
              <a:prstGeom prst="rect">
                <a:avLst/>
              </a:prstGeom>
              <a:blipFill>
                <a:blip r:embed="rId8"/>
                <a:stretch>
                  <a:fillRect b="-555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91CD1A7-09E5-DC4B-ABB7-10FC380F0FE3}"/>
              </a:ext>
            </a:extLst>
          </p:cNvPr>
          <p:cNvGrpSpPr/>
          <p:nvPr/>
        </p:nvGrpSpPr>
        <p:grpSpPr>
          <a:xfrm>
            <a:off x="6208170" y="5210850"/>
            <a:ext cx="243761" cy="41618"/>
            <a:chOff x="2095500" y="5844540"/>
            <a:chExt cx="1249680" cy="213360"/>
          </a:xfrm>
          <a:solidFill>
            <a:srgbClr val="FF0000"/>
          </a:solidFill>
        </p:grpSpPr>
        <p:sp>
          <p:nvSpPr>
            <p:cNvPr id="58" name="Oval 57">
              <a:extLst>
                <a:ext uri="{FF2B5EF4-FFF2-40B4-BE49-F238E27FC236}">
                  <a16:creationId xmlns:a16="http://schemas.microsoft.com/office/drawing/2014/main" id="{29770692-A25A-2C05-2660-F1EE5E5F279F}"/>
                </a:ext>
              </a:extLst>
            </p:cNvPr>
            <p:cNvSpPr/>
            <p:nvPr/>
          </p:nvSpPr>
          <p:spPr bwMode="auto">
            <a:xfrm>
              <a:off x="209550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59" name="Oval 58">
              <a:extLst>
                <a:ext uri="{FF2B5EF4-FFF2-40B4-BE49-F238E27FC236}">
                  <a16:creationId xmlns:a16="http://schemas.microsoft.com/office/drawing/2014/main" id="{F454E27B-5DCE-A731-B4A5-31E7091B0D28}"/>
                </a:ext>
              </a:extLst>
            </p:cNvPr>
            <p:cNvSpPr/>
            <p:nvPr/>
          </p:nvSpPr>
          <p:spPr bwMode="auto">
            <a:xfrm>
              <a:off x="261366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0" name="Oval 59">
              <a:extLst>
                <a:ext uri="{FF2B5EF4-FFF2-40B4-BE49-F238E27FC236}">
                  <a16:creationId xmlns:a16="http://schemas.microsoft.com/office/drawing/2014/main" id="{258D13CC-1014-CA32-7313-ED27D25593C7}"/>
                </a:ext>
              </a:extLst>
            </p:cNvPr>
            <p:cNvSpPr/>
            <p:nvPr/>
          </p:nvSpPr>
          <p:spPr bwMode="auto">
            <a:xfrm>
              <a:off x="313182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61" name="Group 60">
            <a:extLst>
              <a:ext uri="{FF2B5EF4-FFF2-40B4-BE49-F238E27FC236}">
                <a16:creationId xmlns:a16="http://schemas.microsoft.com/office/drawing/2014/main" id="{1ED7FBDF-BCAA-6722-431B-050C1C1972E2}"/>
              </a:ext>
            </a:extLst>
          </p:cNvPr>
          <p:cNvGrpSpPr/>
          <p:nvPr/>
        </p:nvGrpSpPr>
        <p:grpSpPr>
          <a:xfrm>
            <a:off x="5630281" y="5203998"/>
            <a:ext cx="243761" cy="41618"/>
            <a:chOff x="2095500" y="5844540"/>
            <a:chExt cx="1249680" cy="213360"/>
          </a:xfrm>
          <a:solidFill>
            <a:srgbClr val="FF0000"/>
          </a:solidFill>
        </p:grpSpPr>
        <p:sp>
          <p:nvSpPr>
            <p:cNvPr id="62" name="Oval 61">
              <a:extLst>
                <a:ext uri="{FF2B5EF4-FFF2-40B4-BE49-F238E27FC236}">
                  <a16:creationId xmlns:a16="http://schemas.microsoft.com/office/drawing/2014/main" id="{8EB7951C-C281-366F-B881-627045F33CB0}"/>
                </a:ext>
              </a:extLst>
            </p:cNvPr>
            <p:cNvSpPr/>
            <p:nvPr/>
          </p:nvSpPr>
          <p:spPr bwMode="auto">
            <a:xfrm>
              <a:off x="209550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3" name="Oval 62">
              <a:extLst>
                <a:ext uri="{FF2B5EF4-FFF2-40B4-BE49-F238E27FC236}">
                  <a16:creationId xmlns:a16="http://schemas.microsoft.com/office/drawing/2014/main" id="{41B49D34-9229-D9F7-2C00-BFB040A738EC}"/>
                </a:ext>
              </a:extLst>
            </p:cNvPr>
            <p:cNvSpPr/>
            <p:nvPr/>
          </p:nvSpPr>
          <p:spPr bwMode="auto">
            <a:xfrm>
              <a:off x="261366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4" name="Oval 63">
              <a:extLst>
                <a:ext uri="{FF2B5EF4-FFF2-40B4-BE49-F238E27FC236}">
                  <a16:creationId xmlns:a16="http://schemas.microsoft.com/office/drawing/2014/main" id="{AAECE280-76F6-CBE7-2B0A-6567A18AD9F0}"/>
                </a:ext>
              </a:extLst>
            </p:cNvPr>
            <p:cNvSpPr/>
            <p:nvPr/>
          </p:nvSpPr>
          <p:spPr bwMode="auto">
            <a:xfrm>
              <a:off x="313182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grpSp>
      <p:cxnSp>
        <p:nvCxnSpPr>
          <p:cNvPr id="78" name="Straight Arrow Connector 77">
            <a:extLst>
              <a:ext uri="{FF2B5EF4-FFF2-40B4-BE49-F238E27FC236}">
                <a16:creationId xmlns:a16="http://schemas.microsoft.com/office/drawing/2014/main" id="{8762DAEF-1EA3-2470-1940-A8EAAD54421F}"/>
              </a:ext>
            </a:extLst>
          </p:cNvPr>
          <p:cNvCxnSpPr>
            <a:cxnSpLocks/>
          </p:cNvCxnSpPr>
          <p:nvPr/>
        </p:nvCxnSpPr>
        <p:spPr>
          <a:xfrm flipH="1">
            <a:off x="2368677" y="4446389"/>
            <a:ext cx="1020477"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090F08-69B3-3461-B513-D4EC6B49A1D2}"/>
              </a:ext>
            </a:extLst>
          </p:cNvPr>
          <p:cNvSpPr txBox="1"/>
          <p:nvPr/>
        </p:nvSpPr>
        <p:spPr>
          <a:xfrm>
            <a:off x="1375165" y="4009514"/>
            <a:ext cx="1062463"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p>
        </p:txBody>
      </p:sp>
      <p:sp>
        <p:nvSpPr>
          <p:cNvPr id="38" name="Rectangle: Rounded Corners 37">
            <a:extLst>
              <a:ext uri="{FF2B5EF4-FFF2-40B4-BE49-F238E27FC236}">
                <a16:creationId xmlns:a16="http://schemas.microsoft.com/office/drawing/2014/main" id="{23FCC6B8-E877-58F1-FDE2-B9EE062FEBF9}"/>
              </a:ext>
            </a:extLst>
          </p:cNvPr>
          <p:cNvSpPr/>
          <p:nvPr/>
        </p:nvSpPr>
        <p:spPr bwMode="auto">
          <a:xfrm>
            <a:off x="3443386" y="3984207"/>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9CBA310B-11CF-7E66-8D7D-D8FBCF9D35F3}"/>
              </a:ext>
            </a:extLst>
          </p:cNvPr>
          <p:cNvSpPr/>
          <p:nvPr/>
        </p:nvSpPr>
        <p:spPr bwMode="auto">
          <a:xfrm>
            <a:off x="3558062" y="4446390"/>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cs typeface="Arial" panose="020B0604020202020204" pitchFamily="34" charset="0"/>
              </a:rPr>
              <a:t>Bias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313DE755-E956-5F01-B577-8C4F1831EE5D}"/>
              </a:ext>
            </a:extLst>
          </p:cNvPr>
          <p:cNvSpPr txBox="1"/>
          <p:nvPr/>
        </p:nvSpPr>
        <p:spPr>
          <a:xfrm>
            <a:off x="3595772" y="4009515"/>
            <a:ext cx="906567"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p>
        </p:txBody>
      </p:sp>
      <p:sp>
        <p:nvSpPr>
          <p:cNvPr id="46" name="Rectangle: Rounded Corners 45">
            <a:extLst>
              <a:ext uri="{FF2B5EF4-FFF2-40B4-BE49-F238E27FC236}">
                <a16:creationId xmlns:a16="http://schemas.microsoft.com/office/drawing/2014/main" id="{FFAA1ABE-3DFC-B89D-A2CE-54D406638D52}"/>
              </a:ext>
            </a:extLst>
          </p:cNvPr>
          <p:cNvSpPr/>
          <p:nvPr/>
        </p:nvSpPr>
        <p:spPr bwMode="auto">
          <a:xfrm>
            <a:off x="5515605" y="4004982"/>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BEF7C33B-386B-FDCC-3EBD-877B673069A4}"/>
              </a:ext>
            </a:extLst>
          </p:cNvPr>
          <p:cNvSpPr/>
          <p:nvPr/>
        </p:nvSpPr>
        <p:spPr bwMode="auto">
          <a:xfrm>
            <a:off x="5630281" y="4467164"/>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cxnSp>
        <p:nvCxnSpPr>
          <p:cNvPr id="53" name="Straight Arrow Connector 52">
            <a:extLst>
              <a:ext uri="{FF2B5EF4-FFF2-40B4-BE49-F238E27FC236}">
                <a16:creationId xmlns:a16="http://schemas.microsoft.com/office/drawing/2014/main" id="{E509C456-4147-FB38-DB8C-C0D37F0D024C}"/>
              </a:ext>
            </a:extLst>
          </p:cNvPr>
          <p:cNvCxnSpPr>
            <a:cxnSpLocks/>
          </p:cNvCxnSpPr>
          <p:nvPr/>
        </p:nvCxnSpPr>
        <p:spPr>
          <a:xfrm flipH="1">
            <a:off x="6651337" y="4467164"/>
            <a:ext cx="1035594"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45A7F1C-6D4C-178C-7A80-BDDB3AFE4DA8}"/>
              </a:ext>
            </a:extLst>
          </p:cNvPr>
          <p:cNvSpPr txBox="1"/>
          <p:nvPr/>
        </p:nvSpPr>
        <p:spPr>
          <a:xfrm>
            <a:off x="5667991" y="4030290"/>
            <a:ext cx="1062463"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3</a:t>
            </a:r>
          </a:p>
        </p:txBody>
      </p:sp>
      <p:sp>
        <p:nvSpPr>
          <p:cNvPr id="56" name="Rectangle: Rounded Corners 55">
            <a:extLst>
              <a:ext uri="{FF2B5EF4-FFF2-40B4-BE49-F238E27FC236}">
                <a16:creationId xmlns:a16="http://schemas.microsoft.com/office/drawing/2014/main" id="{2E8A18E5-2D23-674A-DBDB-F4F51FC3845C}"/>
              </a:ext>
            </a:extLst>
          </p:cNvPr>
          <p:cNvSpPr/>
          <p:nvPr/>
        </p:nvSpPr>
        <p:spPr bwMode="auto">
          <a:xfrm>
            <a:off x="7686931" y="4004982"/>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B896C8AC-F12A-75FF-3B43-52C7D9EED19C}"/>
              </a:ext>
            </a:extLst>
          </p:cNvPr>
          <p:cNvSpPr/>
          <p:nvPr/>
        </p:nvSpPr>
        <p:spPr bwMode="auto">
          <a:xfrm>
            <a:off x="7801606" y="4467164"/>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cs typeface="Arial" panose="020B0604020202020204" pitchFamily="34" charset="0"/>
              </a:rPr>
              <a:t>Bias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TextBox 66">
            <a:extLst>
              <a:ext uri="{FF2B5EF4-FFF2-40B4-BE49-F238E27FC236}">
                <a16:creationId xmlns:a16="http://schemas.microsoft.com/office/drawing/2014/main" id="{27932C63-FA99-277B-B451-DD433D8C333A}"/>
              </a:ext>
            </a:extLst>
          </p:cNvPr>
          <p:cNvSpPr txBox="1"/>
          <p:nvPr/>
        </p:nvSpPr>
        <p:spPr>
          <a:xfrm>
            <a:off x="7839317" y="4030289"/>
            <a:ext cx="906567"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4</a:t>
            </a:r>
          </a:p>
        </p:txBody>
      </p:sp>
      <p:cxnSp>
        <p:nvCxnSpPr>
          <p:cNvPr id="68" name="Straight Arrow Connector 67">
            <a:extLst>
              <a:ext uri="{FF2B5EF4-FFF2-40B4-BE49-F238E27FC236}">
                <a16:creationId xmlns:a16="http://schemas.microsoft.com/office/drawing/2014/main" id="{04AA1E26-EF77-E87F-F257-F65AF6C617E1}"/>
              </a:ext>
            </a:extLst>
          </p:cNvPr>
          <p:cNvCxnSpPr>
            <a:cxnSpLocks/>
          </p:cNvCxnSpPr>
          <p:nvPr/>
        </p:nvCxnSpPr>
        <p:spPr>
          <a:xfrm flipH="1">
            <a:off x="4590560" y="4446389"/>
            <a:ext cx="925046"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85179C3-97E6-A4D2-A3FF-A79B02B56711}"/>
              </a:ext>
            </a:extLst>
          </p:cNvPr>
          <p:cNvGrpSpPr/>
          <p:nvPr/>
        </p:nvGrpSpPr>
        <p:grpSpPr>
          <a:xfrm>
            <a:off x="9770077" y="4441792"/>
            <a:ext cx="243761" cy="41618"/>
            <a:chOff x="2095500" y="5844540"/>
            <a:chExt cx="1249680" cy="213360"/>
          </a:xfrm>
        </p:grpSpPr>
        <p:sp>
          <p:nvSpPr>
            <p:cNvPr id="72" name="Oval 71">
              <a:extLst>
                <a:ext uri="{FF2B5EF4-FFF2-40B4-BE49-F238E27FC236}">
                  <a16:creationId xmlns:a16="http://schemas.microsoft.com/office/drawing/2014/main" id="{C46B523E-619C-FD16-684E-F76B08B8E186}"/>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74" name="Oval 73">
              <a:extLst>
                <a:ext uri="{FF2B5EF4-FFF2-40B4-BE49-F238E27FC236}">
                  <a16:creationId xmlns:a16="http://schemas.microsoft.com/office/drawing/2014/main" id="{FEFEF7B2-CAD6-2A3F-9ED9-614AEA0E8477}"/>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76" name="Oval 75">
              <a:extLst>
                <a:ext uri="{FF2B5EF4-FFF2-40B4-BE49-F238E27FC236}">
                  <a16:creationId xmlns:a16="http://schemas.microsoft.com/office/drawing/2014/main" id="{4CA293CD-DF15-21B6-FBAE-1F83172AFD7D}"/>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79" name="Straight Arrow Connector 78">
            <a:extLst>
              <a:ext uri="{FF2B5EF4-FFF2-40B4-BE49-F238E27FC236}">
                <a16:creationId xmlns:a16="http://schemas.microsoft.com/office/drawing/2014/main" id="{83054C70-FBEA-CBCD-93D1-5076FC9FD39C}"/>
              </a:ext>
            </a:extLst>
          </p:cNvPr>
          <p:cNvCxnSpPr>
            <a:cxnSpLocks/>
          </p:cNvCxnSpPr>
          <p:nvPr/>
        </p:nvCxnSpPr>
        <p:spPr>
          <a:xfrm flipH="1">
            <a:off x="8843472" y="4462599"/>
            <a:ext cx="79433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FF8797D-D42A-6B69-AC22-7095CCD6C494}"/>
                  </a:ext>
                </a:extLst>
              </p:cNvPr>
              <p:cNvSpPr txBox="1"/>
              <p:nvPr/>
            </p:nvSpPr>
            <p:spPr>
              <a:xfrm>
                <a:off x="4528113" y="4540458"/>
                <a:ext cx="1023051" cy="477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(3)</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102" name="TextBox 101">
                <a:extLst>
                  <a:ext uri="{FF2B5EF4-FFF2-40B4-BE49-F238E27FC236}">
                    <a16:creationId xmlns:a16="http://schemas.microsoft.com/office/drawing/2014/main" id="{3FF8797D-D42A-6B69-AC22-7095CCD6C494}"/>
                  </a:ext>
                </a:extLst>
              </p:cNvPr>
              <p:cNvSpPr txBox="1">
                <a:spLocks noRot="1" noChangeAspect="1" noMove="1" noResize="1" noEditPoints="1" noAdjustHandles="1" noChangeArrowheads="1" noChangeShapeType="1" noTextEdit="1"/>
              </p:cNvSpPr>
              <p:nvPr/>
            </p:nvSpPr>
            <p:spPr>
              <a:xfrm>
                <a:off x="4528113" y="4540458"/>
                <a:ext cx="1023051" cy="477335"/>
              </a:xfrm>
              <a:prstGeom prst="rect">
                <a:avLst/>
              </a:prstGeom>
              <a:blipFill>
                <a:blip r:embed="rId9"/>
                <a:stretch>
                  <a:fillRect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75E43B48-1D95-B141-17A5-584C4F88610B}"/>
                  </a:ext>
                </a:extLst>
              </p:cNvPr>
              <p:cNvSpPr txBox="1"/>
              <p:nvPr/>
            </p:nvSpPr>
            <p:spPr>
              <a:xfrm>
                <a:off x="3506376" y="4910453"/>
                <a:ext cx="1069103" cy="442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(2)</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103" name="TextBox 102">
                <a:extLst>
                  <a:ext uri="{FF2B5EF4-FFF2-40B4-BE49-F238E27FC236}">
                    <a16:creationId xmlns:a16="http://schemas.microsoft.com/office/drawing/2014/main" id="{75E43B48-1D95-B141-17A5-584C4F88610B}"/>
                  </a:ext>
                </a:extLst>
              </p:cNvPr>
              <p:cNvSpPr txBox="1">
                <a:spLocks noRot="1" noChangeAspect="1" noMove="1" noResize="1" noEditPoints="1" noAdjustHandles="1" noChangeArrowheads="1" noChangeShapeType="1" noTextEdit="1"/>
              </p:cNvSpPr>
              <p:nvPr/>
            </p:nvSpPr>
            <p:spPr>
              <a:xfrm>
                <a:off x="3506376" y="4910453"/>
                <a:ext cx="1069103" cy="442374"/>
              </a:xfrm>
              <a:prstGeom prst="rect">
                <a:avLst/>
              </a:prstGeom>
              <a:blipFill>
                <a:blip r:embed="rId10"/>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1F83725-8F36-73E3-BB80-B282F6396232}"/>
                  </a:ext>
                </a:extLst>
              </p:cNvPr>
              <p:cNvSpPr txBox="1"/>
              <p:nvPr/>
            </p:nvSpPr>
            <p:spPr>
              <a:xfrm>
                <a:off x="4700841" y="4579773"/>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oMath>
                  </m:oMathPara>
                </a14:m>
                <a:endParaRPr lang="en-US" sz="1600" dirty="0"/>
              </a:p>
            </p:txBody>
          </p:sp>
        </mc:Choice>
        <mc:Fallback xmlns="">
          <p:sp>
            <p:nvSpPr>
              <p:cNvPr id="108" name="TextBox 107">
                <a:extLst>
                  <a:ext uri="{FF2B5EF4-FFF2-40B4-BE49-F238E27FC236}">
                    <a16:creationId xmlns:a16="http://schemas.microsoft.com/office/drawing/2014/main" id="{A1F83725-8F36-73E3-BB80-B282F6396232}"/>
                  </a:ext>
                </a:extLst>
              </p:cNvPr>
              <p:cNvSpPr txBox="1">
                <a:spLocks noRot="1" noChangeAspect="1" noMove="1" noResize="1" noEditPoints="1" noAdjustHandles="1" noChangeArrowheads="1" noChangeShapeType="1" noTextEdit="1"/>
              </p:cNvSpPr>
              <p:nvPr/>
            </p:nvSpPr>
            <p:spPr>
              <a:xfrm>
                <a:off x="4700841" y="4579773"/>
                <a:ext cx="677593"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3CC670A-A545-7434-256F-DD3D47E0DD19}"/>
                  </a:ext>
                </a:extLst>
              </p:cNvPr>
              <p:cNvSpPr txBox="1"/>
              <p:nvPr/>
            </p:nvSpPr>
            <p:spPr>
              <a:xfrm>
                <a:off x="3710258" y="4961517"/>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oMath>
                  </m:oMathPara>
                </a14:m>
                <a:endParaRPr lang="en-US" sz="1600" dirty="0"/>
              </a:p>
            </p:txBody>
          </p:sp>
        </mc:Choice>
        <mc:Fallback xmlns="">
          <p:sp>
            <p:nvSpPr>
              <p:cNvPr id="109" name="TextBox 108">
                <a:extLst>
                  <a:ext uri="{FF2B5EF4-FFF2-40B4-BE49-F238E27FC236}">
                    <a16:creationId xmlns:a16="http://schemas.microsoft.com/office/drawing/2014/main" id="{53CC670A-A545-7434-256F-DD3D47E0DD19}"/>
                  </a:ext>
                </a:extLst>
              </p:cNvPr>
              <p:cNvSpPr txBox="1">
                <a:spLocks noRot="1" noChangeAspect="1" noMove="1" noResize="1" noEditPoints="1" noAdjustHandles="1" noChangeArrowheads="1" noChangeShapeType="1" noTextEdit="1"/>
              </p:cNvSpPr>
              <p:nvPr/>
            </p:nvSpPr>
            <p:spPr>
              <a:xfrm>
                <a:off x="3710258" y="4961517"/>
                <a:ext cx="677593"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83FE2C9-0BC6-BD8B-E84C-9308840596F9}"/>
                  </a:ext>
                </a:extLst>
              </p:cNvPr>
              <p:cNvSpPr txBox="1"/>
              <p:nvPr/>
            </p:nvSpPr>
            <p:spPr>
              <a:xfrm>
                <a:off x="2530691" y="4559721"/>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m:t>
                      </m:r>
                    </m:oMath>
                  </m:oMathPara>
                </a14:m>
                <a:endParaRPr lang="en-US" sz="1600" dirty="0"/>
              </a:p>
            </p:txBody>
          </p:sp>
        </mc:Choice>
        <mc:Fallback xmlns="">
          <p:sp>
            <p:nvSpPr>
              <p:cNvPr id="110" name="TextBox 109">
                <a:extLst>
                  <a:ext uri="{FF2B5EF4-FFF2-40B4-BE49-F238E27FC236}">
                    <a16:creationId xmlns:a16="http://schemas.microsoft.com/office/drawing/2014/main" id="{883FE2C9-0BC6-BD8B-E84C-9308840596F9}"/>
                  </a:ext>
                </a:extLst>
              </p:cNvPr>
              <p:cNvSpPr txBox="1">
                <a:spLocks noRot="1" noChangeAspect="1" noMove="1" noResize="1" noEditPoints="1" noAdjustHandles="1" noChangeArrowheads="1" noChangeShapeType="1" noTextEdit="1"/>
              </p:cNvSpPr>
              <p:nvPr/>
            </p:nvSpPr>
            <p:spPr>
              <a:xfrm>
                <a:off x="2530691" y="4559721"/>
                <a:ext cx="677593"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3A7262A1-3B9D-E3C0-6054-EBB54147B9A9}"/>
                  </a:ext>
                </a:extLst>
              </p:cNvPr>
              <p:cNvSpPr txBox="1"/>
              <p:nvPr/>
            </p:nvSpPr>
            <p:spPr>
              <a:xfrm>
                <a:off x="1427944" y="4951831"/>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3</m:t>
                          </m:r>
                        </m:sub>
                      </m:sSub>
                    </m:oMath>
                  </m:oMathPara>
                </a14:m>
                <a:endParaRPr lang="en-US" sz="1600" dirty="0"/>
              </a:p>
            </p:txBody>
          </p:sp>
        </mc:Choice>
        <mc:Fallback xmlns="">
          <p:sp>
            <p:nvSpPr>
              <p:cNvPr id="111" name="TextBox 110">
                <a:extLst>
                  <a:ext uri="{FF2B5EF4-FFF2-40B4-BE49-F238E27FC236}">
                    <a16:creationId xmlns:a16="http://schemas.microsoft.com/office/drawing/2014/main" id="{3A7262A1-3B9D-E3C0-6054-EBB54147B9A9}"/>
                  </a:ext>
                </a:extLst>
              </p:cNvPr>
              <p:cNvSpPr txBox="1">
                <a:spLocks noRot="1" noChangeAspect="1" noMove="1" noResize="1" noEditPoints="1" noAdjustHandles="1" noChangeArrowheads="1" noChangeShapeType="1" noTextEdit="1"/>
              </p:cNvSpPr>
              <p:nvPr/>
            </p:nvSpPr>
            <p:spPr>
              <a:xfrm>
                <a:off x="1427944" y="4951831"/>
                <a:ext cx="677593" cy="400110"/>
              </a:xfrm>
              <a:prstGeom prst="rect">
                <a:avLst/>
              </a:prstGeom>
              <a:blipFill>
                <a:blip r:embed="rId14"/>
                <a:stretch>
                  <a:fillRect/>
                </a:stretch>
              </a:blipFill>
            </p:spPr>
            <p:txBody>
              <a:bodyPr/>
              <a:lstStyle/>
              <a:p>
                <a:r>
                  <a:rPr lang="en-US">
                    <a:noFill/>
                  </a:rPr>
                  <a:t> </a:t>
                </a:r>
              </a:p>
            </p:txBody>
          </p:sp>
        </mc:Fallback>
      </mc:AlternateContent>
      <p:sp>
        <p:nvSpPr>
          <p:cNvPr id="114" name="Arrow: Right 113">
            <a:extLst>
              <a:ext uri="{FF2B5EF4-FFF2-40B4-BE49-F238E27FC236}">
                <a16:creationId xmlns:a16="http://schemas.microsoft.com/office/drawing/2014/main" id="{1FFE226B-28A9-845A-0273-1EB9CDEFF454}"/>
              </a:ext>
            </a:extLst>
          </p:cNvPr>
          <p:cNvSpPr/>
          <p:nvPr/>
        </p:nvSpPr>
        <p:spPr bwMode="auto">
          <a:xfrm rot="10800000">
            <a:off x="4336473" y="5785961"/>
            <a:ext cx="2506223" cy="309586"/>
          </a:xfrm>
          <a:prstGeom prst="rightArrow">
            <a:avLst>
              <a:gd name="adj1" fmla="val 32455"/>
              <a:gd name="adj2" fmla="val 90955"/>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6457F5D-D27E-6785-79CE-0B129E83BE59}"/>
                  </a:ext>
                </a:extLst>
              </p:cNvPr>
              <p:cNvSpPr txBox="1"/>
              <p:nvPr/>
            </p:nvSpPr>
            <p:spPr>
              <a:xfrm>
                <a:off x="2831592" y="5714132"/>
                <a:ext cx="1376735" cy="461665"/>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3</m:t>
                          </m:r>
                        </m:sub>
                      </m:sSub>
                    </m:oMath>
                  </m:oMathPara>
                </a14:m>
                <a:endParaRPr lang="en-US" sz="1600" dirty="0"/>
              </a:p>
            </p:txBody>
          </p:sp>
        </mc:Choice>
        <mc:Fallback xmlns="">
          <p:sp>
            <p:nvSpPr>
              <p:cNvPr id="115" name="TextBox 114">
                <a:extLst>
                  <a:ext uri="{FF2B5EF4-FFF2-40B4-BE49-F238E27FC236}">
                    <a16:creationId xmlns:a16="http://schemas.microsoft.com/office/drawing/2014/main" id="{E6457F5D-D27E-6785-79CE-0B129E83BE59}"/>
                  </a:ext>
                </a:extLst>
              </p:cNvPr>
              <p:cNvSpPr txBox="1">
                <a:spLocks noRot="1" noChangeAspect="1" noMove="1" noResize="1" noEditPoints="1" noAdjustHandles="1" noChangeArrowheads="1" noChangeShapeType="1" noTextEdit="1"/>
              </p:cNvSpPr>
              <p:nvPr/>
            </p:nvSpPr>
            <p:spPr>
              <a:xfrm>
                <a:off x="2831592" y="5714132"/>
                <a:ext cx="1376735" cy="461665"/>
              </a:xfrm>
              <a:prstGeom prst="rect">
                <a:avLst/>
              </a:prstGeom>
              <a:blipFill>
                <a:blip r:embed="rId15"/>
                <a:stretch>
                  <a:fillRect b="-13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86BFF8-B2B6-3DB9-E5D5-CC9EF8F8504D}"/>
              </a:ext>
            </a:extLst>
          </p:cNvPr>
          <p:cNvSpPr txBox="1"/>
          <p:nvPr/>
        </p:nvSpPr>
        <p:spPr>
          <a:xfrm>
            <a:off x="5853233" y="1231703"/>
            <a:ext cx="6140245" cy="46166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(2) Match</a:t>
            </a:r>
            <a:r>
              <a:rPr kumimoji="0" lang="en-US" sz="2400" b="1" i="0" u="none" strike="noStrike" kern="1200" cap="none" spc="0" normalizeH="0" noProof="0" dirty="0">
                <a:ln>
                  <a:noFill/>
                </a:ln>
                <a:solidFill>
                  <a:prstClr val="black"/>
                </a:solidFill>
                <a:effectLst/>
                <a:uLnTx/>
                <a:uFillTx/>
                <a:latin typeface="Calibri"/>
                <a:ea typeface="+mn-ea"/>
                <a:cs typeface="Arial" panose="020B0604020202020204" pitchFamily="34" charset="0"/>
              </a:rPr>
              <a:t> with related operator timings </a:t>
            </a: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endPar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8733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fade">
                                      <p:cBhvr>
                                        <p:cTn id="9" dur="500"/>
                                        <p:tgtEl>
                                          <p:spTgt spid="9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fade">
                                      <p:cBhvr>
                                        <p:cTn id="26" dur="500"/>
                                        <p:tgtEl>
                                          <p:spTgt spid="1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8" grpId="0" animBg="1"/>
      <p:bldP spid="109" grpId="0" animBg="1"/>
      <p:bldP spid="110" grpId="0" animBg="1"/>
      <p:bldP spid="111" grpId="0" animBg="1"/>
      <p:bldP spid="114" grpId="0" animBg="1"/>
      <p:bldP spid="115"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E50-A400-3B3A-E845-DB1D6DFC4D56}"/>
              </a:ext>
            </a:extLst>
          </p:cNvPr>
          <p:cNvSpPr>
            <a:spLocks noGrp="1"/>
          </p:cNvSpPr>
          <p:nvPr>
            <p:ph type="title"/>
          </p:nvPr>
        </p:nvSpPr>
        <p:spPr>
          <a:xfrm>
            <a:off x="609599" y="0"/>
            <a:ext cx="11533909" cy="1143000"/>
          </a:xfrm>
        </p:spPr>
        <p:txBody>
          <a:bodyPr>
            <a:normAutofit fontScale="90000"/>
          </a:bodyPr>
          <a:lstStyle/>
          <a:p>
            <a:r>
              <a:rPr lang="en-US" sz="3600" dirty="0">
                <a:cs typeface="Arial" panose="020B0604020202020204" pitchFamily="34" charset="0"/>
              </a:rPr>
              <a:t>Solving </a:t>
            </a:r>
            <a:r>
              <a:rPr lang="en-US" sz="3600" dirty="0">
                <a:solidFill>
                  <a:srgbClr val="FFC000"/>
                </a:solidFill>
                <a:cs typeface="Arial" panose="020B0604020202020204" pitchFamily="34" charset="0"/>
              </a:rPr>
              <a:t>Challenge 3</a:t>
            </a:r>
            <a:r>
              <a:rPr lang="en-US" sz="3600" dirty="0">
                <a:cs typeface="Arial" panose="020B0604020202020204" pitchFamily="34" charset="0"/>
              </a:rPr>
              <a:t>: Tensor Selection with Dynamic Programming</a:t>
            </a:r>
          </a:p>
        </p:txBody>
      </p:sp>
      <p:sp>
        <p:nvSpPr>
          <p:cNvPr id="14" name="TextBox 13">
            <a:extLst>
              <a:ext uri="{FF2B5EF4-FFF2-40B4-BE49-F238E27FC236}">
                <a16:creationId xmlns:a16="http://schemas.microsoft.com/office/drawing/2014/main" id="{81827789-40EA-8C42-6E7A-E1330FC77118}"/>
              </a:ext>
            </a:extLst>
          </p:cNvPr>
          <p:cNvSpPr txBox="1"/>
          <p:nvPr/>
        </p:nvSpPr>
        <p:spPr>
          <a:xfrm>
            <a:off x="718569" y="1306950"/>
            <a:ext cx="5143716"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Calibri"/>
              </a:rPr>
              <a:t>Tensor Selection Problem is </a:t>
            </a:r>
            <a:r>
              <a:rPr kumimoji="0" lang="en-US" sz="2400" b="1" i="0" u="none" strike="noStrike" kern="1200" cap="none" spc="0" normalizeH="0" baseline="0" noProof="0" dirty="0">
                <a:ln>
                  <a:noFill/>
                </a:ln>
                <a:solidFill>
                  <a:schemeClr val="tx1"/>
                </a:solidFill>
                <a:effectLst/>
                <a:uLnTx/>
                <a:uFillTx/>
                <a:latin typeface="Calibri"/>
              </a:rPr>
              <a:t>NP-hard</a:t>
            </a:r>
            <a:r>
              <a:rPr kumimoji="0" lang="en-US" sz="2400" b="1" i="0" u="none" strike="noStrike" kern="1200" cap="none" spc="0" normalizeH="0" noProof="0" dirty="0">
                <a:ln>
                  <a:noFill/>
                </a:ln>
                <a:solidFill>
                  <a:schemeClr val="tx1"/>
                </a:solidFill>
                <a:effectLst/>
                <a:uLnTx/>
                <a:uFillTx/>
                <a:latin typeface="Calibri"/>
              </a:rPr>
              <a:t> !</a:t>
            </a:r>
            <a:endParaRPr kumimoji="0" lang="en-US" sz="2400" b="1" i="0" u="none" strike="noStrike" kern="1200" cap="none" spc="0" normalizeH="0" baseline="0" noProof="0" dirty="0">
              <a:ln>
                <a:noFill/>
              </a:ln>
              <a:solidFill>
                <a:schemeClr val="tx1"/>
              </a:solidFill>
              <a:effectLst/>
              <a:uLnTx/>
              <a:uFillTx/>
              <a:latin typeface="Calibri"/>
            </a:endParaRPr>
          </a:p>
        </p:txBody>
      </p:sp>
      <p:sp>
        <p:nvSpPr>
          <p:cNvPr id="12" name="Rectangle 11">
            <a:extLst>
              <a:ext uri="{FF2B5EF4-FFF2-40B4-BE49-F238E27FC236}">
                <a16:creationId xmlns:a16="http://schemas.microsoft.com/office/drawing/2014/main" id="{D4391395-2A71-3A9D-C1E9-DBCB09F031C4}"/>
              </a:ext>
            </a:extLst>
          </p:cNvPr>
          <p:cNvSpPr/>
          <p:nvPr/>
        </p:nvSpPr>
        <p:spPr>
          <a:xfrm>
            <a:off x="2437007"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7E9875B9-F02B-0EBE-7D94-75DFFACF8252}"/>
              </a:ext>
            </a:extLst>
          </p:cNvPr>
          <p:cNvSpPr/>
          <p:nvPr/>
        </p:nvSpPr>
        <p:spPr>
          <a:xfrm>
            <a:off x="3038960"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6CEFF6B9-66A1-F3A3-DFA8-6E709C043D4D}"/>
              </a:ext>
            </a:extLst>
          </p:cNvPr>
          <p:cNvSpPr/>
          <p:nvPr/>
        </p:nvSpPr>
        <p:spPr>
          <a:xfrm>
            <a:off x="3640913"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A2CBC207-501A-55B7-32FB-430F39287D35}"/>
              </a:ext>
            </a:extLst>
          </p:cNvPr>
          <p:cNvSpPr/>
          <p:nvPr/>
        </p:nvSpPr>
        <p:spPr>
          <a:xfrm>
            <a:off x="4844819"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9" name="Straight Arrow Connector 18">
            <a:extLst>
              <a:ext uri="{FF2B5EF4-FFF2-40B4-BE49-F238E27FC236}">
                <a16:creationId xmlns:a16="http://schemas.microsoft.com/office/drawing/2014/main" id="{1A3B2CD6-99E1-1C07-FDE6-C453D3F8E0D8}"/>
              </a:ext>
            </a:extLst>
          </p:cNvPr>
          <p:cNvCxnSpPr>
            <a:cxnSpLocks/>
          </p:cNvCxnSpPr>
          <p:nvPr/>
        </p:nvCxnSpPr>
        <p:spPr>
          <a:xfrm>
            <a:off x="2696143"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4F7AC-CB3E-D171-68FA-24DA389DD834}"/>
              </a:ext>
            </a:extLst>
          </p:cNvPr>
          <p:cNvCxnSpPr>
            <a:cxnSpLocks/>
          </p:cNvCxnSpPr>
          <p:nvPr/>
        </p:nvCxnSpPr>
        <p:spPr>
          <a:xfrm>
            <a:off x="3298097" y="297527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59D214-0E78-2305-2B7A-F7C08A003AC9}"/>
              </a:ext>
            </a:extLst>
          </p:cNvPr>
          <p:cNvCxnSpPr>
            <a:cxnSpLocks/>
          </p:cNvCxnSpPr>
          <p:nvPr/>
        </p:nvCxnSpPr>
        <p:spPr>
          <a:xfrm>
            <a:off x="5103955"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BA7430-4A6E-207D-B147-51BD122320F9}"/>
              </a:ext>
            </a:extLst>
          </p:cNvPr>
          <p:cNvCxnSpPr>
            <a:cxnSpLocks/>
          </p:cNvCxnSpPr>
          <p:nvPr/>
        </p:nvCxnSpPr>
        <p:spPr>
          <a:xfrm>
            <a:off x="2094191"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AE72B0-C63F-B352-EDA3-9A83EB1C152B}"/>
              </a:ext>
            </a:extLst>
          </p:cNvPr>
          <p:cNvCxnSpPr>
            <a:cxnSpLocks/>
          </p:cNvCxnSpPr>
          <p:nvPr/>
        </p:nvCxnSpPr>
        <p:spPr>
          <a:xfrm flipH="1">
            <a:off x="3038959" y="3740388"/>
            <a:ext cx="257905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49733B-CA10-355D-DEA8-3E273520E3C2}"/>
              </a:ext>
            </a:extLst>
          </p:cNvPr>
          <p:cNvCxnSpPr>
            <a:cxnSpLocks/>
          </p:cNvCxnSpPr>
          <p:nvPr/>
        </p:nvCxnSpPr>
        <p:spPr>
          <a:xfrm>
            <a:off x="3038960" y="2672946"/>
            <a:ext cx="0" cy="13189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E475E4-D102-C758-2B1C-173AA73DBC34}"/>
              </a:ext>
            </a:extLst>
          </p:cNvPr>
          <p:cNvGrpSpPr/>
          <p:nvPr/>
        </p:nvGrpSpPr>
        <p:grpSpPr>
          <a:xfrm>
            <a:off x="4242866" y="2944385"/>
            <a:ext cx="259137" cy="59883"/>
            <a:chOff x="7285383" y="884583"/>
            <a:chExt cx="989231" cy="228600"/>
          </a:xfrm>
        </p:grpSpPr>
        <p:sp>
          <p:nvSpPr>
            <p:cNvPr id="30" name="Oval 29">
              <a:extLst>
                <a:ext uri="{FF2B5EF4-FFF2-40B4-BE49-F238E27FC236}">
                  <a16:creationId xmlns:a16="http://schemas.microsoft.com/office/drawing/2014/main" id="{FC2B5E65-80A6-10A5-54C7-C2709AA367B0}"/>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7044693F-B80C-3D7D-A17E-711DD67C50BD}"/>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Oval 31">
              <a:extLst>
                <a:ext uri="{FF2B5EF4-FFF2-40B4-BE49-F238E27FC236}">
                  <a16:creationId xmlns:a16="http://schemas.microsoft.com/office/drawing/2014/main" id="{6BA4107C-B345-03E8-A489-E8359D55D441}"/>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D571A6F-F63B-16E1-E5CD-AE2F53B02C86}"/>
                  </a:ext>
                </a:extLst>
              </p:cNvPr>
              <p:cNvSpPr txBox="1"/>
              <p:nvPr/>
            </p:nvSpPr>
            <p:spPr>
              <a:xfrm>
                <a:off x="3298097" y="3296442"/>
                <a:ext cx="2786137" cy="400110"/>
              </a:xfrm>
              <a:prstGeom prst="rect">
                <a:avLst/>
              </a:prstGeom>
              <a:noFill/>
            </p:spPr>
            <p:txBody>
              <a:bodyPr wrap="square" rtlCol="0">
                <a:spAutoFit/>
              </a:bodyPr>
              <a:lstStyle/>
              <a:p>
                <a:r>
                  <a:rPr lang="en-US" b="1" i="1" dirty="0">
                    <a:solidFill>
                      <a:srgbClr val="FF0000"/>
                    </a:solidFill>
                    <a:latin typeface="Arial" panose="020B0604020202020204" pitchFamily="34" charset="0"/>
                    <a:cs typeface="Arial" panose="020B0604020202020204" pitchFamily="34" charset="0"/>
                  </a:rPr>
                  <a:t>Backward Depth </a:t>
                </a:r>
                <a14:m>
                  <m:oMath xmlns:m="http://schemas.openxmlformats.org/officeDocument/2006/math">
                    <m:r>
                      <a:rPr lang="en-US" sz="2000" b="1"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𝑘</m:t>
                    </m:r>
                  </m:oMath>
                </a14:m>
                <a:endParaRPr lang="en-US" i="1" dirty="0">
                  <a:solidFill>
                    <a:srgbClr val="FF0000"/>
                  </a:solidFill>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1D571A6F-F63B-16E1-E5CD-AE2F53B02C86}"/>
                  </a:ext>
                </a:extLst>
              </p:cNvPr>
              <p:cNvSpPr txBox="1">
                <a:spLocks noRot="1" noChangeAspect="1" noMove="1" noResize="1" noEditPoints="1" noAdjustHandles="1" noChangeArrowheads="1" noChangeShapeType="1" noTextEdit="1"/>
              </p:cNvSpPr>
              <p:nvPr/>
            </p:nvSpPr>
            <p:spPr>
              <a:xfrm>
                <a:off x="3298097" y="3296442"/>
                <a:ext cx="2786137" cy="400110"/>
              </a:xfrm>
              <a:prstGeom prst="rect">
                <a:avLst/>
              </a:prstGeom>
              <a:blipFill>
                <a:blip r:embed="rId3"/>
                <a:stretch>
                  <a:fillRect l="-1751" t="-1538" b="-24615"/>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4D98BC7-0AB5-7F30-6B84-10B813BACB13}"/>
              </a:ext>
            </a:extLst>
          </p:cNvPr>
          <p:cNvSpPr/>
          <p:nvPr/>
        </p:nvSpPr>
        <p:spPr>
          <a:xfrm rot="5400000">
            <a:off x="3989705" y="1387728"/>
            <a:ext cx="237290" cy="2138781"/>
          </a:xfrm>
          <a:prstGeom prst="leftBrace">
            <a:avLst>
              <a:gd name="adj1" fmla="val 2873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211B1B-6694-CB2F-F71D-4195521BBFAD}"/>
                  </a:ext>
                </a:extLst>
              </p:cNvPr>
              <p:cNvSpPr txBox="1"/>
              <p:nvPr/>
            </p:nvSpPr>
            <p:spPr>
              <a:xfrm>
                <a:off x="3230583" y="1935603"/>
                <a:ext cx="1799115" cy="461665"/>
              </a:xfrm>
              <a:prstGeom prst="rect">
                <a:avLst/>
              </a:prstGeom>
              <a:noFill/>
            </p:spPr>
            <p:txBody>
              <a:bodyPr wrap="square" rtlCol="0">
                <a:spAutoFit/>
              </a:bodyPr>
              <a:lstStyle/>
              <a:p>
                <a:r>
                  <a:rPr lang="en-US" b="1" i="1" dirty="0">
                    <a:solidFill>
                      <a:srgbClr val="FF0000"/>
                    </a:solidFill>
                    <a:latin typeface="Arial" panose="020B0604020202020204" pitchFamily="34" charset="0"/>
                    <a:cs typeface="Arial" panose="020B0604020202020204" pitchFamily="34" charset="0"/>
                  </a:rPr>
                  <a:t>Objective </a:t>
                </a:r>
                <a14:m>
                  <m:oMath xmlns:m="http://schemas.openxmlformats.org/officeDocument/2006/math">
                    <m:r>
                      <a:rPr lang="en-US" sz="2400" b="1" i="1" smtClean="0">
                        <a:solidFill>
                          <a:srgbClr val="FF0000"/>
                        </a:solidFill>
                        <a:latin typeface="Cambria Math" panose="02040503050406030204" pitchFamily="18" charset="0"/>
                        <a:cs typeface="Arial" panose="020B0604020202020204" pitchFamily="34" charset="0"/>
                      </a:rPr>
                      <m:t>≤</m:t>
                    </m:r>
                    <m:r>
                      <a:rPr lang="en-US" sz="2400" b="0" i="1" smtClean="0">
                        <a:solidFill>
                          <a:srgbClr val="FF0000"/>
                        </a:solidFill>
                        <a:latin typeface="Cambria Math" panose="02040503050406030204" pitchFamily="18" charset="0"/>
                        <a:cs typeface="Arial" panose="020B0604020202020204" pitchFamily="34" charset="0"/>
                      </a:rPr>
                      <m:t>𝑡</m:t>
                    </m:r>
                  </m:oMath>
                </a14:m>
                <a:endParaRPr lang="en-US" i="1" dirty="0">
                  <a:solidFill>
                    <a:srgbClr val="FF0000"/>
                  </a:solidFill>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1B211B1B-6694-CB2F-F71D-4195521BBFAD}"/>
                  </a:ext>
                </a:extLst>
              </p:cNvPr>
              <p:cNvSpPr txBox="1">
                <a:spLocks noRot="1" noChangeAspect="1" noMove="1" noResize="1" noEditPoints="1" noAdjustHandles="1" noChangeArrowheads="1" noChangeShapeType="1" noTextEdit="1"/>
              </p:cNvSpPr>
              <p:nvPr/>
            </p:nvSpPr>
            <p:spPr>
              <a:xfrm>
                <a:off x="3230583" y="1935603"/>
                <a:ext cx="1799115" cy="461665"/>
              </a:xfrm>
              <a:prstGeom prst="rect">
                <a:avLst/>
              </a:prstGeom>
              <a:blipFill>
                <a:blip r:embed="rId4"/>
                <a:stretch>
                  <a:fillRect l="-3051" b="-18667"/>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1DAE59F-5E56-1BA1-201F-D6CB67C3BF3C}"/>
              </a:ext>
            </a:extLst>
          </p:cNvPr>
          <p:cNvSpPr/>
          <p:nvPr/>
        </p:nvSpPr>
        <p:spPr>
          <a:xfrm>
            <a:off x="1835053" y="2676975"/>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Arrow Connector 37">
            <a:extLst>
              <a:ext uri="{FF2B5EF4-FFF2-40B4-BE49-F238E27FC236}">
                <a16:creationId xmlns:a16="http://schemas.microsoft.com/office/drawing/2014/main" id="{1EA713A6-18BF-AC5C-7EA1-BB3578D7E7FC}"/>
              </a:ext>
            </a:extLst>
          </p:cNvPr>
          <p:cNvCxnSpPr>
            <a:cxnSpLocks/>
          </p:cNvCxnSpPr>
          <p:nvPr/>
        </p:nvCxnSpPr>
        <p:spPr>
          <a:xfrm>
            <a:off x="1492237" y="297660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FE20743-0B10-DB8A-4992-CD9ECDD96907}"/>
              </a:ext>
            </a:extLst>
          </p:cNvPr>
          <p:cNvSpPr/>
          <p:nvPr/>
        </p:nvSpPr>
        <p:spPr>
          <a:xfrm>
            <a:off x="1240707" y="2668895"/>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0" name="Straight Arrow Connector 39">
            <a:extLst>
              <a:ext uri="{FF2B5EF4-FFF2-40B4-BE49-F238E27FC236}">
                <a16:creationId xmlns:a16="http://schemas.microsoft.com/office/drawing/2014/main" id="{21AF5685-419A-0A67-860A-C362623C9064}"/>
              </a:ext>
            </a:extLst>
          </p:cNvPr>
          <p:cNvCxnSpPr>
            <a:cxnSpLocks/>
          </p:cNvCxnSpPr>
          <p:nvPr/>
        </p:nvCxnSpPr>
        <p:spPr>
          <a:xfrm>
            <a:off x="897891" y="296852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58CA5004-3050-A1CB-8F04-584498AA18AC}"/>
              </a:ext>
            </a:extLst>
          </p:cNvPr>
          <p:cNvSpPr/>
          <p:nvPr/>
        </p:nvSpPr>
        <p:spPr bwMode="auto">
          <a:xfrm rot="5400000">
            <a:off x="7296764" y="2344464"/>
            <a:ext cx="494191" cy="379161"/>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E79B5CB2-DF00-A203-E79F-9FC76BAEAF3B}"/>
              </a:ext>
            </a:extLst>
          </p:cNvPr>
          <p:cNvSpPr txBox="1"/>
          <p:nvPr/>
        </p:nvSpPr>
        <p:spPr>
          <a:xfrm>
            <a:off x="6423615" y="1306693"/>
            <a:ext cx="5283890" cy="461665"/>
          </a:xfrm>
          <a:prstGeom prst="rect">
            <a:avLst/>
          </a:prstGeom>
          <a:noFill/>
        </p:spPr>
        <p:txBody>
          <a:bodyPr wrap="square" rtlCol="0">
            <a:spAutoFit/>
          </a:bodyPr>
          <a:lstStyle/>
          <a:p>
            <a:r>
              <a:rPr lang="en-US" sz="2400" b="1" dirty="0"/>
              <a:t>Start from solving easier sub-problems:</a:t>
            </a:r>
          </a:p>
        </p:txBody>
      </p:sp>
      <p:sp>
        <p:nvSpPr>
          <p:cNvPr id="46" name="TextBox 45">
            <a:extLst>
              <a:ext uri="{FF2B5EF4-FFF2-40B4-BE49-F238E27FC236}">
                <a16:creationId xmlns:a16="http://schemas.microsoft.com/office/drawing/2014/main" id="{984E7671-90FD-81DA-56CC-E42E10C1F604}"/>
              </a:ext>
            </a:extLst>
          </p:cNvPr>
          <p:cNvSpPr txBox="1"/>
          <p:nvPr/>
        </p:nvSpPr>
        <p:spPr>
          <a:xfrm>
            <a:off x="6810874" y="1935538"/>
            <a:ext cx="1362552" cy="307777"/>
          </a:xfrm>
          <a:prstGeom prst="rect">
            <a:avLst/>
          </a:prstGeom>
          <a:noFill/>
        </p:spPr>
        <p:txBody>
          <a:bodyPr wrap="none" lIns="0" tIns="0" rIns="0" bIns="0" rtlCol="0">
            <a:spAutoFit/>
          </a:bodyPr>
          <a:lstStyle/>
          <a:p>
            <a:r>
              <a:rPr lang="en-US" sz="2000" dirty="0"/>
              <a:t>P[k = 1, t = 1]</a:t>
            </a:r>
          </a:p>
        </p:txBody>
      </p:sp>
      <p:sp>
        <p:nvSpPr>
          <p:cNvPr id="47" name="TextBox 46">
            <a:extLst>
              <a:ext uri="{FF2B5EF4-FFF2-40B4-BE49-F238E27FC236}">
                <a16:creationId xmlns:a16="http://schemas.microsoft.com/office/drawing/2014/main" id="{B83E1878-EA8B-A43C-9F9E-037FBC56A435}"/>
              </a:ext>
            </a:extLst>
          </p:cNvPr>
          <p:cNvSpPr txBox="1"/>
          <p:nvPr/>
        </p:nvSpPr>
        <p:spPr>
          <a:xfrm>
            <a:off x="9077095" y="1935538"/>
            <a:ext cx="1362552" cy="307777"/>
          </a:xfrm>
          <a:prstGeom prst="rect">
            <a:avLst/>
          </a:prstGeom>
          <a:noFill/>
        </p:spPr>
        <p:txBody>
          <a:bodyPr wrap="none" lIns="0" tIns="0" rIns="0" bIns="0" rtlCol="0">
            <a:spAutoFit/>
          </a:bodyPr>
          <a:lstStyle/>
          <a:p>
            <a:r>
              <a:rPr lang="en-US" sz="2000" dirty="0"/>
              <a:t>P[k = 1, t = 2]</a:t>
            </a:r>
          </a:p>
        </p:txBody>
      </p:sp>
      <p:sp>
        <p:nvSpPr>
          <p:cNvPr id="48" name="TextBox 47">
            <a:extLst>
              <a:ext uri="{FF2B5EF4-FFF2-40B4-BE49-F238E27FC236}">
                <a16:creationId xmlns:a16="http://schemas.microsoft.com/office/drawing/2014/main" id="{9457D270-7FC7-1488-9F8B-517477F11D95}"/>
              </a:ext>
            </a:extLst>
          </p:cNvPr>
          <p:cNvSpPr txBox="1"/>
          <p:nvPr/>
        </p:nvSpPr>
        <p:spPr>
          <a:xfrm>
            <a:off x="6823788" y="2865142"/>
            <a:ext cx="1362552" cy="307777"/>
          </a:xfrm>
          <a:prstGeom prst="rect">
            <a:avLst/>
          </a:prstGeom>
          <a:noFill/>
        </p:spPr>
        <p:txBody>
          <a:bodyPr wrap="none" lIns="0" tIns="0" rIns="0" bIns="0" rtlCol="0">
            <a:spAutoFit/>
          </a:bodyPr>
          <a:lstStyle/>
          <a:p>
            <a:r>
              <a:rPr lang="en-US" sz="2000" dirty="0"/>
              <a:t>P[k = 2, t = 1]</a:t>
            </a:r>
          </a:p>
        </p:txBody>
      </p:sp>
      <p:sp>
        <p:nvSpPr>
          <p:cNvPr id="49" name="Arrow: Right 48">
            <a:extLst>
              <a:ext uri="{FF2B5EF4-FFF2-40B4-BE49-F238E27FC236}">
                <a16:creationId xmlns:a16="http://schemas.microsoft.com/office/drawing/2014/main" id="{49517C5F-BC56-A8B7-1242-63CED833E697}"/>
              </a:ext>
            </a:extLst>
          </p:cNvPr>
          <p:cNvSpPr/>
          <p:nvPr/>
        </p:nvSpPr>
        <p:spPr bwMode="auto">
          <a:xfrm>
            <a:off x="8454414" y="1915635"/>
            <a:ext cx="540944" cy="379161"/>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5D390072-FA99-E716-63E2-0036B2CF6BFE}"/>
              </a:ext>
            </a:extLst>
          </p:cNvPr>
          <p:cNvGrpSpPr/>
          <p:nvPr/>
        </p:nvGrpSpPr>
        <p:grpSpPr>
          <a:xfrm rot="5400000">
            <a:off x="7463074" y="3417311"/>
            <a:ext cx="259137" cy="59883"/>
            <a:chOff x="7285383" y="884583"/>
            <a:chExt cx="989231" cy="228600"/>
          </a:xfrm>
        </p:grpSpPr>
        <p:sp>
          <p:nvSpPr>
            <p:cNvPr id="51" name="Oval 50">
              <a:extLst>
                <a:ext uri="{FF2B5EF4-FFF2-40B4-BE49-F238E27FC236}">
                  <a16:creationId xmlns:a16="http://schemas.microsoft.com/office/drawing/2014/main" id="{6E0EE37E-1788-1E50-F9C5-2888D0E72DE6}"/>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Oval 51">
              <a:extLst>
                <a:ext uri="{FF2B5EF4-FFF2-40B4-BE49-F238E27FC236}">
                  <a16:creationId xmlns:a16="http://schemas.microsoft.com/office/drawing/2014/main" id="{323DA0EA-2F66-C273-08CD-A7BBBFE3E02D}"/>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Oval 52">
              <a:extLst>
                <a:ext uri="{FF2B5EF4-FFF2-40B4-BE49-F238E27FC236}">
                  <a16:creationId xmlns:a16="http://schemas.microsoft.com/office/drawing/2014/main" id="{B588CE93-E195-F6E9-7208-E0CBACA8B978}"/>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54" name="Group 53">
            <a:extLst>
              <a:ext uri="{FF2B5EF4-FFF2-40B4-BE49-F238E27FC236}">
                <a16:creationId xmlns:a16="http://schemas.microsoft.com/office/drawing/2014/main" id="{3F53E38F-557E-D997-36E9-1E70152EFC8C}"/>
              </a:ext>
            </a:extLst>
          </p:cNvPr>
          <p:cNvGrpSpPr/>
          <p:nvPr/>
        </p:nvGrpSpPr>
        <p:grpSpPr>
          <a:xfrm rot="5400000">
            <a:off x="7463074" y="3894373"/>
            <a:ext cx="259137" cy="59883"/>
            <a:chOff x="7285383" y="884583"/>
            <a:chExt cx="989231" cy="228600"/>
          </a:xfrm>
        </p:grpSpPr>
        <p:sp>
          <p:nvSpPr>
            <p:cNvPr id="55" name="Oval 54">
              <a:extLst>
                <a:ext uri="{FF2B5EF4-FFF2-40B4-BE49-F238E27FC236}">
                  <a16:creationId xmlns:a16="http://schemas.microsoft.com/office/drawing/2014/main" id="{0B04B3B3-9CA0-D51B-D994-400835DBD0C1}"/>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Oval 55">
              <a:extLst>
                <a:ext uri="{FF2B5EF4-FFF2-40B4-BE49-F238E27FC236}">
                  <a16:creationId xmlns:a16="http://schemas.microsoft.com/office/drawing/2014/main" id="{D81C6A11-96FE-7A0D-ED15-D9DFC7F46DE0}"/>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Oval 56">
              <a:extLst>
                <a:ext uri="{FF2B5EF4-FFF2-40B4-BE49-F238E27FC236}">
                  <a16:creationId xmlns:a16="http://schemas.microsoft.com/office/drawing/2014/main" id="{ED8D4BB5-B80E-E4A5-45EC-A69A6FCEF40C}"/>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67" name="Group 66">
            <a:extLst>
              <a:ext uri="{FF2B5EF4-FFF2-40B4-BE49-F238E27FC236}">
                <a16:creationId xmlns:a16="http://schemas.microsoft.com/office/drawing/2014/main" id="{F9D0E88A-29C2-4184-F5D9-0B5A14738ECE}"/>
              </a:ext>
            </a:extLst>
          </p:cNvPr>
          <p:cNvGrpSpPr/>
          <p:nvPr/>
        </p:nvGrpSpPr>
        <p:grpSpPr>
          <a:xfrm rot="2700000">
            <a:off x="8578852" y="3009183"/>
            <a:ext cx="822167" cy="62400"/>
            <a:chOff x="9360014" y="3528307"/>
            <a:chExt cx="822167" cy="62400"/>
          </a:xfrm>
        </p:grpSpPr>
        <p:grpSp>
          <p:nvGrpSpPr>
            <p:cNvPr id="58" name="Group 57">
              <a:extLst>
                <a:ext uri="{FF2B5EF4-FFF2-40B4-BE49-F238E27FC236}">
                  <a16:creationId xmlns:a16="http://schemas.microsoft.com/office/drawing/2014/main" id="{CAC202B3-F03E-4206-653F-A7BB31301E78}"/>
                </a:ext>
              </a:extLst>
            </p:cNvPr>
            <p:cNvGrpSpPr/>
            <p:nvPr/>
          </p:nvGrpSpPr>
          <p:grpSpPr>
            <a:xfrm>
              <a:off x="9923044" y="3528307"/>
              <a:ext cx="259137" cy="59883"/>
              <a:chOff x="7285383" y="884583"/>
              <a:chExt cx="989231" cy="228600"/>
            </a:xfrm>
          </p:grpSpPr>
          <p:sp>
            <p:nvSpPr>
              <p:cNvPr id="59" name="Oval 58">
                <a:extLst>
                  <a:ext uri="{FF2B5EF4-FFF2-40B4-BE49-F238E27FC236}">
                    <a16:creationId xmlns:a16="http://schemas.microsoft.com/office/drawing/2014/main" id="{04A9B201-8E07-E33C-73FC-B1CA2C9570A1}"/>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55156031-497B-3D6C-2AF5-074C54BE951A}"/>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5FF00949-7CB1-8D10-A0AE-86781B786FEA}"/>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62" name="Group 61">
              <a:extLst>
                <a:ext uri="{FF2B5EF4-FFF2-40B4-BE49-F238E27FC236}">
                  <a16:creationId xmlns:a16="http://schemas.microsoft.com/office/drawing/2014/main" id="{5329E644-D2F0-6C50-67D5-4CA803305C33}"/>
                </a:ext>
              </a:extLst>
            </p:cNvPr>
            <p:cNvGrpSpPr/>
            <p:nvPr/>
          </p:nvGrpSpPr>
          <p:grpSpPr>
            <a:xfrm>
              <a:off x="9360014" y="3530824"/>
              <a:ext cx="259137" cy="59883"/>
              <a:chOff x="7285383" y="884583"/>
              <a:chExt cx="989231" cy="228600"/>
            </a:xfrm>
          </p:grpSpPr>
          <p:sp>
            <p:nvSpPr>
              <p:cNvPr id="63" name="Oval 62">
                <a:extLst>
                  <a:ext uri="{FF2B5EF4-FFF2-40B4-BE49-F238E27FC236}">
                    <a16:creationId xmlns:a16="http://schemas.microsoft.com/office/drawing/2014/main" id="{8A9F0768-08B3-48AB-C86B-EF020553D9DB}"/>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D7EE3790-26C8-8EF3-C58D-ED635A45A05E}"/>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1B90E9BA-E66B-77DC-F4FB-8144C405F056}"/>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66" name="TextBox 65">
            <a:extLst>
              <a:ext uri="{FF2B5EF4-FFF2-40B4-BE49-F238E27FC236}">
                <a16:creationId xmlns:a16="http://schemas.microsoft.com/office/drawing/2014/main" id="{000DC2CB-CEE6-27B8-DBC4-DAA8494E9254}"/>
              </a:ext>
            </a:extLst>
          </p:cNvPr>
          <p:cNvSpPr txBox="1"/>
          <p:nvPr/>
        </p:nvSpPr>
        <p:spPr>
          <a:xfrm>
            <a:off x="8848242" y="3794002"/>
            <a:ext cx="2443410" cy="307777"/>
          </a:xfrm>
          <a:prstGeom prst="rect">
            <a:avLst/>
          </a:prstGeom>
          <a:solidFill>
            <a:srgbClr val="FFFF00"/>
          </a:solidFill>
        </p:spPr>
        <p:txBody>
          <a:bodyPr wrap="square" lIns="0" tIns="0" rIns="0" bIns="0" rtlCol="0">
            <a:spAutoFit/>
          </a:bodyPr>
          <a:lstStyle/>
          <a:p>
            <a:r>
              <a:rPr lang="en-US" sz="2000" dirty="0"/>
              <a:t>P[k = N, t = Objective]</a:t>
            </a:r>
          </a:p>
        </p:txBody>
      </p:sp>
      <p:grpSp>
        <p:nvGrpSpPr>
          <p:cNvPr id="68" name="Group 67">
            <a:extLst>
              <a:ext uri="{FF2B5EF4-FFF2-40B4-BE49-F238E27FC236}">
                <a16:creationId xmlns:a16="http://schemas.microsoft.com/office/drawing/2014/main" id="{5BE22BBE-B9C1-9E36-BA0F-D6BE003A934D}"/>
              </a:ext>
            </a:extLst>
          </p:cNvPr>
          <p:cNvGrpSpPr/>
          <p:nvPr/>
        </p:nvGrpSpPr>
        <p:grpSpPr>
          <a:xfrm>
            <a:off x="10867568" y="2076862"/>
            <a:ext cx="259137" cy="59883"/>
            <a:chOff x="7285383" y="884583"/>
            <a:chExt cx="989231" cy="228600"/>
          </a:xfrm>
        </p:grpSpPr>
        <p:sp>
          <p:nvSpPr>
            <p:cNvPr id="69" name="Oval 68">
              <a:extLst>
                <a:ext uri="{FF2B5EF4-FFF2-40B4-BE49-F238E27FC236}">
                  <a16:creationId xmlns:a16="http://schemas.microsoft.com/office/drawing/2014/main" id="{8C1B2017-80C9-141C-E9A9-6DD059CD8FCF}"/>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CB43F91F-C019-3151-F064-7DFA7B5CC0E8}"/>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6B9BAB8A-C3B5-7D31-4277-205CDF867450}"/>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2" name="TextBox 71">
            <a:extLst>
              <a:ext uri="{FF2B5EF4-FFF2-40B4-BE49-F238E27FC236}">
                <a16:creationId xmlns:a16="http://schemas.microsoft.com/office/drawing/2014/main" id="{FB5C6B3F-11DC-320E-1909-F2E74B7FF27C}"/>
              </a:ext>
            </a:extLst>
          </p:cNvPr>
          <p:cNvSpPr txBox="1"/>
          <p:nvPr/>
        </p:nvSpPr>
        <p:spPr>
          <a:xfrm>
            <a:off x="864358" y="4348140"/>
            <a:ext cx="6477001" cy="461665"/>
          </a:xfrm>
          <a:prstGeom prst="rect">
            <a:avLst/>
          </a:prstGeom>
          <a:noFill/>
        </p:spPr>
        <p:txBody>
          <a:bodyPr wrap="square" rtlCol="0">
            <a:spAutoFit/>
          </a:bodyPr>
          <a:lstStyle/>
          <a:p>
            <a:r>
              <a:rPr lang="en-US" sz="2400" b="1" dirty="0"/>
              <a:t>Find recurrence relations between sub-problems:</a:t>
            </a:r>
          </a:p>
        </p:txBody>
      </p:sp>
      <p:pic>
        <p:nvPicPr>
          <p:cNvPr id="76" name="Picture 75">
            <a:extLst>
              <a:ext uri="{FF2B5EF4-FFF2-40B4-BE49-F238E27FC236}">
                <a16:creationId xmlns:a16="http://schemas.microsoft.com/office/drawing/2014/main" id="{7D688367-9F7B-C8FF-F58D-499C2DBF10F9}"/>
              </a:ext>
            </a:extLst>
          </p:cNvPr>
          <p:cNvPicPr>
            <a:picLocks noChangeAspect="1"/>
          </p:cNvPicPr>
          <p:nvPr/>
        </p:nvPicPr>
        <p:blipFill>
          <a:blip r:embed="rId5"/>
          <a:stretch>
            <a:fillRect/>
          </a:stretch>
        </p:blipFill>
        <p:spPr>
          <a:xfrm>
            <a:off x="2161795" y="4965601"/>
            <a:ext cx="3922439" cy="1795894"/>
          </a:xfrm>
          <a:prstGeom prst="rect">
            <a:avLst/>
          </a:prstGeom>
        </p:spPr>
      </p:pic>
      <p:sp>
        <p:nvSpPr>
          <p:cNvPr id="3" name="TextBox 2">
            <a:extLst>
              <a:ext uri="{FF2B5EF4-FFF2-40B4-BE49-F238E27FC236}">
                <a16:creationId xmlns:a16="http://schemas.microsoft.com/office/drawing/2014/main" id="{E467D72C-5344-D31B-E816-D67A4D64B755}"/>
              </a:ext>
            </a:extLst>
          </p:cNvPr>
          <p:cNvSpPr txBox="1"/>
          <p:nvPr/>
        </p:nvSpPr>
        <p:spPr>
          <a:xfrm>
            <a:off x="1195063" y="5061647"/>
            <a:ext cx="899127" cy="461665"/>
          </a:xfrm>
          <a:prstGeom prst="rect">
            <a:avLst/>
          </a:prstGeom>
          <a:noFill/>
        </p:spPr>
        <p:txBody>
          <a:bodyPr wrap="square" rtlCol="0">
            <a:spAutoFit/>
          </a:bodyPr>
          <a:lstStyle/>
          <a:p>
            <a:r>
              <a:rPr lang="en-US" sz="2400" dirty="0"/>
              <a:t>e.g.,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CF2288-A797-CA29-C8B7-A9A87215D734}"/>
                  </a:ext>
                </a:extLst>
              </p:cNvPr>
              <p:cNvSpPr txBox="1"/>
              <p:nvPr/>
            </p:nvSpPr>
            <p:spPr>
              <a:xfrm>
                <a:off x="6507437" y="5337742"/>
                <a:ext cx="4559384" cy="837537"/>
              </a:xfrm>
              <a:prstGeom prst="rect">
                <a:avLst/>
              </a:prstGeom>
              <a:noFill/>
            </p:spPr>
            <p:txBody>
              <a:bodyPr wrap="square">
                <a:spAutoFit/>
              </a:bodyPr>
              <a:lstStyle/>
              <a:p>
                <a:r>
                  <a:rPr lang="en-US" sz="2400" dirty="0"/>
                  <a:t>If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𝑡h</m:t>
                        </m:r>
                      </m:sup>
                    </m:sSup>
                  </m:oMath>
                </a14:m>
                <a:r>
                  <a:rPr lang="en-US" sz="2400" dirty="0"/>
                  <a:t> tensor is not selected, then P[k, t] will fall back to P[k-1,t].</a:t>
                </a:r>
              </a:p>
            </p:txBody>
          </p:sp>
        </mc:Choice>
        <mc:Fallback xmlns="">
          <p:sp>
            <p:nvSpPr>
              <p:cNvPr id="8" name="TextBox 7">
                <a:extLst>
                  <a:ext uri="{FF2B5EF4-FFF2-40B4-BE49-F238E27FC236}">
                    <a16:creationId xmlns:a16="http://schemas.microsoft.com/office/drawing/2014/main" id="{EECF2288-A797-CA29-C8B7-A9A87215D734}"/>
                  </a:ext>
                </a:extLst>
              </p:cNvPr>
              <p:cNvSpPr txBox="1">
                <a:spLocks noRot="1" noChangeAspect="1" noMove="1" noResize="1" noEditPoints="1" noAdjustHandles="1" noChangeArrowheads="1" noChangeShapeType="1" noTextEdit="1"/>
              </p:cNvSpPr>
              <p:nvPr/>
            </p:nvSpPr>
            <p:spPr>
              <a:xfrm>
                <a:off x="6507437" y="5337742"/>
                <a:ext cx="4559384" cy="837537"/>
              </a:xfrm>
              <a:prstGeom prst="rect">
                <a:avLst/>
              </a:prstGeom>
              <a:blipFill>
                <a:blip r:embed="rId6"/>
                <a:stretch>
                  <a:fillRect l="-2005" t="-5109" b="-16058"/>
                </a:stretch>
              </a:blipFill>
            </p:spPr>
            <p:txBody>
              <a:bodyPr/>
              <a:lstStyle/>
              <a:p>
                <a:r>
                  <a:rPr lang="en-US">
                    <a:noFill/>
                  </a:rPr>
                  <a:t> </a:t>
                </a:r>
              </a:p>
            </p:txBody>
          </p:sp>
        </mc:Fallback>
      </mc:AlternateContent>
    </p:spTree>
    <p:extLst>
      <p:ext uri="{BB962C8B-B14F-4D97-AF65-F5344CB8AC3E}">
        <p14:creationId xmlns:p14="http://schemas.microsoft.com/office/powerpoint/2010/main" val="21916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nodeType="with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33" grpId="0"/>
      <p:bldP spid="34" grpId="0" animBg="1"/>
      <p:bldP spid="35" grpId="0"/>
      <p:bldP spid="37" grpId="0" animBg="1"/>
      <p:bldP spid="39" grpId="0" animBg="1"/>
      <p:bldP spid="42" grpId="0" animBg="1"/>
      <p:bldP spid="43" grpId="0"/>
      <p:bldP spid="46" grpId="0"/>
      <p:bldP spid="47" grpId="0"/>
      <p:bldP spid="48" grpId="0"/>
      <p:bldP spid="49" grpId="0" animBg="1"/>
      <p:bldP spid="66" grpId="0" animBg="1"/>
      <p:bldP spid="72" grpId="0"/>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0495-4AAC-CC16-45E3-0923F6245F3E}"/>
              </a:ext>
            </a:extLst>
          </p:cNvPr>
          <p:cNvSpPr>
            <a:spLocks noGrp="1"/>
          </p:cNvSpPr>
          <p:nvPr>
            <p:ph type="title"/>
          </p:nvPr>
        </p:nvSpPr>
        <p:spPr/>
        <p:txBody>
          <a:bodyPr>
            <a:normAutofit/>
          </a:bodyPr>
          <a:lstStyle/>
          <a:p>
            <a:r>
              <a:rPr lang="en-US" sz="3600" dirty="0"/>
              <a:t>Putting them together</a:t>
            </a:r>
          </a:p>
        </p:txBody>
      </p:sp>
      <p:sp>
        <p:nvSpPr>
          <p:cNvPr id="5" name="Rectangle: Rounded Corners 4">
            <a:extLst>
              <a:ext uri="{FF2B5EF4-FFF2-40B4-BE49-F238E27FC236}">
                <a16:creationId xmlns:a16="http://schemas.microsoft.com/office/drawing/2014/main" id="{15B6C5CB-13D8-8FBF-1614-A7A88AA1C478}"/>
              </a:ext>
            </a:extLst>
          </p:cNvPr>
          <p:cNvSpPr/>
          <p:nvPr/>
        </p:nvSpPr>
        <p:spPr>
          <a:xfrm>
            <a:off x="519527" y="1649503"/>
            <a:ext cx="4299694" cy="4591455"/>
          </a:xfrm>
          <a:prstGeom prst="roundRect">
            <a:avLst>
              <a:gd name="adj" fmla="val 3467"/>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04571AC1-0003-B984-4E88-371F831C47FF}"/>
              </a:ext>
            </a:extLst>
          </p:cNvPr>
          <p:cNvSpPr/>
          <p:nvPr/>
        </p:nvSpPr>
        <p:spPr>
          <a:xfrm>
            <a:off x="858425" y="3134171"/>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EA9E545F-7D43-8782-4E49-5FE0D1574EB4}"/>
              </a:ext>
            </a:extLst>
          </p:cNvPr>
          <p:cNvSpPr/>
          <p:nvPr/>
        </p:nvSpPr>
        <p:spPr>
          <a:xfrm>
            <a:off x="858424" y="3638626"/>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07A03FA3-CCAF-EEE0-E579-292D3E073793}"/>
              </a:ext>
            </a:extLst>
          </p:cNvPr>
          <p:cNvSpPr/>
          <p:nvPr/>
        </p:nvSpPr>
        <p:spPr>
          <a:xfrm>
            <a:off x="858424" y="4143081"/>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B271A36A-F66A-1989-9AB6-D2E35CF06042}"/>
              </a:ext>
            </a:extLst>
          </p:cNvPr>
          <p:cNvCxnSpPr>
            <a:cxnSpLocks/>
            <a:stCxn id="6" idx="2"/>
            <a:endCxn id="7" idx="0"/>
          </p:cNvCxnSpPr>
          <p:nvPr/>
        </p:nvCxnSpPr>
        <p:spPr>
          <a:xfrm flipH="1">
            <a:off x="1197524" y="3366996"/>
            <a:ext cx="0" cy="271630"/>
          </a:xfrm>
          <a:prstGeom prst="straightConnector1">
            <a:avLst/>
          </a:prstGeom>
          <a:noFill/>
          <a:ln w="3810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E67887D5-45B7-5726-EDE7-2C2D35A00C52}"/>
              </a:ext>
            </a:extLst>
          </p:cNvPr>
          <p:cNvCxnSpPr>
            <a:cxnSpLocks/>
            <a:stCxn id="7" idx="2"/>
            <a:endCxn id="8" idx="0"/>
          </p:cNvCxnSpPr>
          <p:nvPr/>
        </p:nvCxnSpPr>
        <p:spPr>
          <a:xfrm>
            <a:off x="1197524" y="3871451"/>
            <a:ext cx="0" cy="271630"/>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55945C86-A024-9C77-8EC6-884269559015}"/>
              </a:ext>
            </a:extLst>
          </p:cNvPr>
          <p:cNvCxnSpPr>
            <a:cxnSpLocks/>
          </p:cNvCxnSpPr>
          <p:nvPr/>
        </p:nvCxnSpPr>
        <p:spPr>
          <a:xfrm>
            <a:off x="1197523" y="2972126"/>
            <a:ext cx="0" cy="162044"/>
          </a:xfrm>
          <a:prstGeom prst="straightConnector1">
            <a:avLst/>
          </a:prstGeom>
          <a:noFill/>
          <a:ln w="38100" cap="flat" cmpd="sng" algn="ctr">
            <a:solidFill>
              <a:sysClr val="windowText" lastClr="000000"/>
            </a:solidFill>
            <a:prstDash val="solid"/>
            <a:miter lim="800000"/>
            <a:tailEnd type="triangle"/>
          </a:ln>
          <a:effectLst/>
        </p:spPr>
      </p:cxnSp>
      <p:sp>
        <p:nvSpPr>
          <p:cNvPr id="12" name="Rectangle 11">
            <a:extLst>
              <a:ext uri="{FF2B5EF4-FFF2-40B4-BE49-F238E27FC236}">
                <a16:creationId xmlns:a16="http://schemas.microsoft.com/office/drawing/2014/main" id="{42A75E15-55D9-1C5B-495D-B054D764D412}"/>
              </a:ext>
            </a:extLst>
          </p:cNvPr>
          <p:cNvSpPr/>
          <p:nvPr/>
        </p:nvSpPr>
        <p:spPr>
          <a:xfrm>
            <a:off x="2130826" y="3066747"/>
            <a:ext cx="339099" cy="22910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05F74D2-95F0-32B1-04BE-FD8E124DFBD0}"/>
              </a:ext>
            </a:extLst>
          </p:cNvPr>
          <p:cNvSpPr/>
          <p:nvPr/>
        </p:nvSpPr>
        <p:spPr>
          <a:xfrm>
            <a:off x="2130826" y="3344641"/>
            <a:ext cx="339099" cy="84280"/>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Left Brace 13">
            <a:extLst>
              <a:ext uri="{FF2B5EF4-FFF2-40B4-BE49-F238E27FC236}">
                <a16:creationId xmlns:a16="http://schemas.microsoft.com/office/drawing/2014/main" id="{880FF1A9-C824-D2E8-80B2-22938562AEEE}"/>
              </a:ext>
            </a:extLst>
          </p:cNvPr>
          <p:cNvSpPr/>
          <p:nvPr/>
        </p:nvSpPr>
        <p:spPr>
          <a:xfrm>
            <a:off x="1993942" y="3031177"/>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438419-D67C-9F95-723E-F9E500E9501E}"/>
              </a:ext>
            </a:extLst>
          </p:cNvPr>
          <p:cNvSpPr/>
          <p:nvPr/>
        </p:nvSpPr>
        <p:spPr>
          <a:xfrm>
            <a:off x="2130826" y="3573952"/>
            <a:ext cx="339099" cy="14482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7101BB-16D4-EA26-E82D-AE7EFBBA9C8F}"/>
              </a:ext>
            </a:extLst>
          </p:cNvPr>
          <p:cNvSpPr/>
          <p:nvPr/>
        </p:nvSpPr>
        <p:spPr>
          <a:xfrm>
            <a:off x="2130826" y="3791297"/>
            <a:ext cx="339099" cy="14482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Left Brace 16">
            <a:extLst>
              <a:ext uri="{FF2B5EF4-FFF2-40B4-BE49-F238E27FC236}">
                <a16:creationId xmlns:a16="http://schemas.microsoft.com/office/drawing/2014/main" id="{FB7E3605-346E-9AA6-AF77-888B11E50DD0}"/>
              </a:ext>
            </a:extLst>
          </p:cNvPr>
          <p:cNvSpPr/>
          <p:nvPr/>
        </p:nvSpPr>
        <p:spPr>
          <a:xfrm>
            <a:off x="1993942" y="3538382"/>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6ED793D-4792-4C11-3D29-E712EDAA3C19}"/>
              </a:ext>
            </a:extLst>
          </p:cNvPr>
          <p:cNvSpPr/>
          <p:nvPr/>
        </p:nvSpPr>
        <p:spPr>
          <a:xfrm>
            <a:off x="2130826" y="4146799"/>
            <a:ext cx="339099" cy="22910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Left Brace 18">
            <a:extLst>
              <a:ext uri="{FF2B5EF4-FFF2-40B4-BE49-F238E27FC236}">
                <a16:creationId xmlns:a16="http://schemas.microsoft.com/office/drawing/2014/main" id="{61C5797E-5D55-B115-2BC9-EE0E9CED71B9}"/>
              </a:ext>
            </a:extLst>
          </p:cNvPr>
          <p:cNvSpPr/>
          <p:nvPr/>
        </p:nvSpPr>
        <p:spPr>
          <a:xfrm>
            <a:off x="1993942" y="4042837"/>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9DBF050-56D4-3537-8F34-EA0C8AB2C9A0}"/>
              </a:ext>
            </a:extLst>
          </p:cNvPr>
          <p:cNvSpPr txBox="1"/>
          <p:nvPr/>
        </p:nvSpPr>
        <p:spPr>
          <a:xfrm>
            <a:off x="1782391" y="2622741"/>
            <a:ext cx="1116417"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Tensors</a:t>
            </a:r>
          </a:p>
        </p:txBody>
      </p:sp>
      <p:sp>
        <p:nvSpPr>
          <p:cNvPr id="21" name="Left Brace 20">
            <a:extLst>
              <a:ext uri="{FF2B5EF4-FFF2-40B4-BE49-F238E27FC236}">
                <a16:creationId xmlns:a16="http://schemas.microsoft.com/office/drawing/2014/main" id="{BC87E635-B844-EC75-941D-5DCE2610A46B}"/>
              </a:ext>
            </a:extLst>
          </p:cNvPr>
          <p:cNvSpPr/>
          <p:nvPr/>
        </p:nvSpPr>
        <p:spPr>
          <a:xfrm flipH="1">
            <a:off x="2510369" y="3014754"/>
            <a:ext cx="118216" cy="148056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E93D8D2E-9CBD-C83B-556E-E84F809258F5}"/>
              </a:ext>
            </a:extLst>
          </p:cNvPr>
          <p:cNvGrpSpPr/>
          <p:nvPr/>
        </p:nvGrpSpPr>
        <p:grpSpPr>
          <a:xfrm rot="5400000" flipV="1">
            <a:off x="1122923" y="4502168"/>
            <a:ext cx="144826" cy="31667"/>
            <a:chOff x="4229100" y="5067300"/>
            <a:chExt cx="1117600" cy="254000"/>
          </a:xfrm>
        </p:grpSpPr>
        <p:sp>
          <p:nvSpPr>
            <p:cNvPr id="23" name="Oval 22">
              <a:extLst>
                <a:ext uri="{FF2B5EF4-FFF2-40B4-BE49-F238E27FC236}">
                  <a16:creationId xmlns:a16="http://schemas.microsoft.com/office/drawing/2014/main" id="{5E56E2FB-8ADA-40E2-A625-9D8D33D063C3}"/>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4695D31-E9D0-D8E7-2E3F-4EE7AB212932}"/>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473B2C53-DF80-677D-C3F3-80066ECB1C7F}"/>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7CA5472-DC3E-D72B-FF95-310C5A987FA6}"/>
              </a:ext>
            </a:extLst>
          </p:cNvPr>
          <p:cNvSpPr txBox="1"/>
          <p:nvPr/>
        </p:nvSpPr>
        <p:spPr>
          <a:xfrm>
            <a:off x="3093343" y="2948896"/>
            <a:ext cx="1479299" cy="584775"/>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Tensor-level Graph</a:t>
            </a:r>
          </a:p>
        </p:txBody>
      </p:sp>
      <p:sp>
        <p:nvSpPr>
          <p:cNvPr id="29" name="Rectangle 28">
            <a:extLst>
              <a:ext uri="{FF2B5EF4-FFF2-40B4-BE49-F238E27FC236}">
                <a16:creationId xmlns:a16="http://schemas.microsoft.com/office/drawing/2014/main" id="{8D7DAA5F-3B70-342C-7E60-A948882DBDEF}"/>
              </a:ext>
            </a:extLst>
          </p:cNvPr>
          <p:cNvSpPr/>
          <p:nvPr/>
        </p:nvSpPr>
        <p:spPr>
          <a:xfrm rot="16200000">
            <a:off x="3580008" y="3707221"/>
            <a:ext cx="352472" cy="81082"/>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F2E29B04-7C43-D1F8-9E41-4F8A2D157448}"/>
              </a:ext>
            </a:extLst>
          </p:cNvPr>
          <p:cNvCxnSpPr>
            <a:cxnSpLocks/>
            <a:stCxn id="28" idx="2"/>
            <a:endCxn id="29" idx="0"/>
          </p:cNvCxnSpPr>
          <p:nvPr/>
        </p:nvCxnSpPr>
        <p:spPr>
          <a:xfrm rot="16200000">
            <a:off x="3622471" y="3654530"/>
            <a:ext cx="0" cy="186464"/>
          </a:xfrm>
          <a:prstGeom prst="straightConnector1">
            <a:avLst/>
          </a:prstGeom>
          <a:noFill/>
          <a:ln w="38100" cap="flat" cmpd="sng" algn="ctr">
            <a:solidFill>
              <a:sysClr val="windowText" lastClr="000000"/>
            </a:solidFill>
            <a:prstDash val="solid"/>
            <a:miter lim="800000"/>
            <a:tailEnd type="triangle"/>
          </a:ln>
          <a:effectLst/>
        </p:spPr>
      </p:cxnSp>
      <p:sp>
        <p:nvSpPr>
          <p:cNvPr id="31" name="Rectangle 30">
            <a:extLst>
              <a:ext uri="{FF2B5EF4-FFF2-40B4-BE49-F238E27FC236}">
                <a16:creationId xmlns:a16="http://schemas.microsoft.com/office/drawing/2014/main" id="{7C038692-62D5-7EA6-1B28-E7AC82D27C2C}"/>
              </a:ext>
            </a:extLst>
          </p:cNvPr>
          <p:cNvSpPr/>
          <p:nvPr/>
        </p:nvSpPr>
        <p:spPr>
          <a:xfrm rot="16200000">
            <a:off x="3858872" y="3678095"/>
            <a:ext cx="352472" cy="139334"/>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61CCA18E-75EB-43A7-9C77-2F4867B881FC}"/>
              </a:ext>
            </a:extLst>
          </p:cNvPr>
          <p:cNvCxnSpPr>
            <a:cxnSpLocks/>
            <a:stCxn id="29" idx="2"/>
            <a:endCxn id="31" idx="0"/>
          </p:cNvCxnSpPr>
          <p:nvPr/>
        </p:nvCxnSpPr>
        <p:spPr>
          <a:xfrm rot="16200000">
            <a:off x="3881113" y="3663434"/>
            <a:ext cx="0" cy="168656"/>
          </a:xfrm>
          <a:prstGeom prst="straightConnector1">
            <a:avLst/>
          </a:prstGeom>
          <a:noFill/>
          <a:ln w="38100" cap="flat" cmpd="sng" algn="ctr">
            <a:solidFill>
              <a:sysClr val="windowText" lastClr="000000"/>
            </a:solidFill>
            <a:prstDash val="solid"/>
            <a:miter lim="800000"/>
            <a:tailEnd type="triangle"/>
          </a:ln>
          <a:effectLst/>
        </p:spPr>
      </p:cxnSp>
      <p:sp>
        <p:nvSpPr>
          <p:cNvPr id="33" name="Rectangle 32">
            <a:extLst>
              <a:ext uri="{FF2B5EF4-FFF2-40B4-BE49-F238E27FC236}">
                <a16:creationId xmlns:a16="http://schemas.microsoft.com/office/drawing/2014/main" id="{2949D817-66C0-BC1C-551C-0E7A5BAC8CCD}"/>
              </a:ext>
            </a:extLst>
          </p:cNvPr>
          <p:cNvSpPr/>
          <p:nvPr/>
        </p:nvSpPr>
        <p:spPr>
          <a:xfrm rot="16200000">
            <a:off x="4166861" y="3679714"/>
            <a:ext cx="352472" cy="139334"/>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885307B0-58F8-0417-746A-6199721F5660}"/>
              </a:ext>
            </a:extLst>
          </p:cNvPr>
          <p:cNvCxnSpPr>
            <a:cxnSpLocks/>
            <a:stCxn id="31" idx="2"/>
            <a:endCxn id="33" idx="0"/>
          </p:cNvCxnSpPr>
          <p:nvPr/>
        </p:nvCxnSpPr>
        <p:spPr>
          <a:xfrm rot="16200000" flipH="1">
            <a:off x="4188292" y="3664244"/>
            <a:ext cx="1619" cy="168656"/>
          </a:xfrm>
          <a:prstGeom prst="straightConnector1">
            <a:avLst/>
          </a:prstGeom>
          <a:noFill/>
          <a:ln w="38100" cap="flat" cmpd="sng" algn="ctr">
            <a:solidFill>
              <a:sysClr val="windowText" lastClr="000000"/>
            </a:solidFill>
            <a:prstDash val="solid"/>
            <a:miter lim="800000"/>
            <a:tailEnd type="triangle"/>
          </a:ln>
          <a:effectLst/>
        </p:spPr>
      </p:cxnSp>
      <p:grpSp>
        <p:nvGrpSpPr>
          <p:cNvPr id="35" name="Group 34">
            <a:extLst>
              <a:ext uri="{FF2B5EF4-FFF2-40B4-BE49-F238E27FC236}">
                <a16:creationId xmlns:a16="http://schemas.microsoft.com/office/drawing/2014/main" id="{C103382B-BCEB-8727-7CAF-C3B46AE27C53}"/>
              </a:ext>
            </a:extLst>
          </p:cNvPr>
          <p:cNvGrpSpPr/>
          <p:nvPr/>
        </p:nvGrpSpPr>
        <p:grpSpPr>
          <a:xfrm flipV="1">
            <a:off x="4540976" y="3732924"/>
            <a:ext cx="139332" cy="32915"/>
            <a:chOff x="4229100" y="5067300"/>
            <a:chExt cx="1117600" cy="254000"/>
          </a:xfrm>
        </p:grpSpPr>
        <p:sp>
          <p:nvSpPr>
            <p:cNvPr id="37" name="Oval 36">
              <a:extLst>
                <a:ext uri="{FF2B5EF4-FFF2-40B4-BE49-F238E27FC236}">
                  <a16:creationId xmlns:a16="http://schemas.microsoft.com/office/drawing/2014/main" id="{6F81A99C-8241-4000-1C54-B2984D224B2E}"/>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1C1C480-154D-3276-D4C6-D13455EF5BA3}"/>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83FC9FD4-E44F-5D34-B3B2-9213546FF265}"/>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36" name="Straight Arrow Connector 35">
            <a:extLst>
              <a:ext uri="{FF2B5EF4-FFF2-40B4-BE49-F238E27FC236}">
                <a16:creationId xmlns:a16="http://schemas.microsoft.com/office/drawing/2014/main" id="{79D1E91E-7F6A-0C8B-88F3-1DE5F3F06E08}"/>
              </a:ext>
            </a:extLst>
          </p:cNvPr>
          <p:cNvCxnSpPr>
            <a:cxnSpLocks/>
          </p:cNvCxnSpPr>
          <p:nvPr/>
        </p:nvCxnSpPr>
        <p:spPr>
          <a:xfrm rot="16200000" flipH="1">
            <a:off x="3216075" y="3664244"/>
            <a:ext cx="1619" cy="168656"/>
          </a:xfrm>
          <a:prstGeom prst="straightConnector1">
            <a:avLst/>
          </a:prstGeom>
          <a:noFill/>
          <a:ln w="38100" cap="flat" cmpd="sng" algn="ctr">
            <a:solidFill>
              <a:sysClr val="windowText" lastClr="000000"/>
            </a:solidFill>
            <a:prstDash val="solid"/>
            <a:miter lim="800000"/>
            <a:tailEnd type="triangle"/>
          </a:ln>
          <a:effectLst/>
        </p:spPr>
      </p:cxnSp>
      <p:sp>
        <p:nvSpPr>
          <p:cNvPr id="40" name="TextBox 39">
            <a:extLst>
              <a:ext uri="{FF2B5EF4-FFF2-40B4-BE49-F238E27FC236}">
                <a16:creationId xmlns:a16="http://schemas.microsoft.com/office/drawing/2014/main" id="{D9C61ECB-DE7E-D03E-6131-CC1EA5AD9C46}"/>
              </a:ext>
            </a:extLst>
          </p:cNvPr>
          <p:cNvSpPr txBox="1"/>
          <p:nvPr/>
        </p:nvSpPr>
        <p:spPr>
          <a:xfrm>
            <a:off x="821392" y="3124074"/>
            <a:ext cx="721566"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1</a:t>
            </a:r>
          </a:p>
        </p:txBody>
      </p:sp>
      <p:sp>
        <p:nvSpPr>
          <p:cNvPr id="41" name="TextBox 40">
            <a:extLst>
              <a:ext uri="{FF2B5EF4-FFF2-40B4-BE49-F238E27FC236}">
                <a16:creationId xmlns:a16="http://schemas.microsoft.com/office/drawing/2014/main" id="{1A6E16D6-B1F7-8571-6932-46784F79D472}"/>
              </a:ext>
            </a:extLst>
          </p:cNvPr>
          <p:cNvSpPr txBox="1"/>
          <p:nvPr/>
        </p:nvSpPr>
        <p:spPr>
          <a:xfrm>
            <a:off x="873384" y="3628779"/>
            <a:ext cx="652355"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2</a:t>
            </a:r>
          </a:p>
        </p:txBody>
      </p:sp>
      <p:sp>
        <p:nvSpPr>
          <p:cNvPr id="42" name="TextBox 41">
            <a:extLst>
              <a:ext uri="{FF2B5EF4-FFF2-40B4-BE49-F238E27FC236}">
                <a16:creationId xmlns:a16="http://schemas.microsoft.com/office/drawing/2014/main" id="{D6067BBC-80F0-1DD6-A1D6-2145B3950433}"/>
              </a:ext>
            </a:extLst>
          </p:cNvPr>
          <p:cNvSpPr txBox="1"/>
          <p:nvPr/>
        </p:nvSpPr>
        <p:spPr>
          <a:xfrm>
            <a:off x="852204" y="4133485"/>
            <a:ext cx="678195"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3</a:t>
            </a:r>
          </a:p>
        </p:txBody>
      </p:sp>
      <p:sp>
        <p:nvSpPr>
          <p:cNvPr id="43" name="Rectangle: Rounded Corners 42">
            <a:extLst>
              <a:ext uri="{FF2B5EF4-FFF2-40B4-BE49-F238E27FC236}">
                <a16:creationId xmlns:a16="http://schemas.microsoft.com/office/drawing/2014/main" id="{940AF101-7079-EDC8-C821-7754A09018A3}"/>
              </a:ext>
            </a:extLst>
          </p:cNvPr>
          <p:cNvSpPr/>
          <p:nvPr/>
        </p:nvSpPr>
        <p:spPr>
          <a:xfrm>
            <a:off x="697648" y="2948896"/>
            <a:ext cx="991413" cy="1718042"/>
          </a:xfrm>
          <a:prstGeom prst="roundRect">
            <a:avLst/>
          </a:prstGeom>
          <a:noFill/>
          <a:ln w="28575"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6DF68CD-E7F2-5954-AF31-F5EE3F453B10}"/>
              </a:ext>
            </a:extLst>
          </p:cNvPr>
          <p:cNvSpPr/>
          <p:nvPr/>
        </p:nvSpPr>
        <p:spPr>
          <a:xfrm>
            <a:off x="697648" y="5246338"/>
            <a:ext cx="991413" cy="522911"/>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Standard Profiler</a:t>
            </a:r>
          </a:p>
        </p:txBody>
      </p:sp>
      <p:cxnSp>
        <p:nvCxnSpPr>
          <p:cNvPr id="45" name="Straight Arrow Connector 44">
            <a:extLst>
              <a:ext uri="{FF2B5EF4-FFF2-40B4-BE49-F238E27FC236}">
                <a16:creationId xmlns:a16="http://schemas.microsoft.com/office/drawing/2014/main" id="{3303C0BE-BE68-8BCD-A126-963938960F9A}"/>
              </a:ext>
            </a:extLst>
          </p:cNvPr>
          <p:cNvCxnSpPr>
            <a:cxnSpLocks/>
          </p:cNvCxnSpPr>
          <p:nvPr/>
        </p:nvCxnSpPr>
        <p:spPr>
          <a:xfrm>
            <a:off x="1570843" y="3241366"/>
            <a:ext cx="423096" cy="0"/>
          </a:xfrm>
          <a:prstGeom prst="straightConnector1">
            <a:avLst/>
          </a:prstGeom>
          <a:noFill/>
          <a:ln w="38100" cap="flat" cmpd="sng" algn="ctr">
            <a:solidFill>
              <a:srgbClr val="FF0000"/>
            </a:solidFill>
            <a:prstDash val="solid"/>
            <a:miter lim="800000"/>
            <a:tailEnd type="triangle"/>
          </a:ln>
          <a:effectLst/>
        </p:spPr>
      </p:cxnSp>
      <p:cxnSp>
        <p:nvCxnSpPr>
          <p:cNvPr id="46" name="Straight Arrow Connector 45">
            <a:extLst>
              <a:ext uri="{FF2B5EF4-FFF2-40B4-BE49-F238E27FC236}">
                <a16:creationId xmlns:a16="http://schemas.microsoft.com/office/drawing/2014/main" id="{B16BC58F-C831-EA8F-25EF-40B7870C78DE}"/>
              </a:ext>
            </a:extLst>
          </p:cNvPr>
          <p:cNvCxnSpPr>
            <a:cxnSpLocks/>
          </p:cNvCxnSpPr>
          <p:nvPr/>
        </p:nvCxnSpPr>
        <p:spPr>
          <a:xfrm>
            <a:off x="1570843" y="3755039"/>
            <a:ext cx="423096" cy="0"/>
          </a:xfrm>
          <a:prstGeom prst="straightConnector1">
            <a:avLst/>
          </a:prstGeom>
          <a:noFill/>
          <a:ln w="3810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9770A4DD-1400-3C39-4A82-AB8EA7B2DDAA}"/>
              </a:ext>
            </a:extLst>
          </p:cNvPr>
          <p:cNvCxnSpPr>
            <a:cxnSpLocks/>
          </p:cNvCxnSpPr>
          <p:nvPr/>
        </p:nvCxnSpPr>
        <p:spPr>
          <a:xfrm>
            <a:off x="1570843" y="4261353"/>
            <a:ext cx="423096" cy="0"/>
          </a:xfrm>
          <a:prstGeom prst="straightConnector1">
            <a:avLst/>
          </a:prstGeom>
          <a:noFill/>
          <a:ln w="38100" cap="flat" cmpd="sng" algn="ctr">
            <a:solidFill>
              <a:srgbClr val="FF0000"/>
            </a:solidFill>
            <a:prstDash val="solid"/>
            <a:miter lim="800000"/>
            <a:tailEnd type="triangle"/>
          </a:ln>
          <a:effectLst/>
        </p:spPr>
      </p:cxnSp>
      <p:cxnSp>
        <p:nvCxnSpPr>
          <p:cNvPr id="48" name="Straight Arrow Connector 47">
            <a:extLst>
              <a:ext uri="{FF2B5EF4-FFF2-40B4-BE49-F238E27FC236}">
                <a16:creationId xmlns:a16="http://schemas.microsoft.com/office/drawing/2014/main" id="{CFBBEBC0-199A-8FA1-F4A2-060CA223D3B0}"/>
              </a:ext>
            </a:extLst>
          </p:cNvPr>
          <p:cNvCxnSpPr>
            <a:cxnSpLocks/>
          </p:cNvCxnSpPr>
          <p:nvPr/>
        </p:nvCxnSpPr>
        <p:spPr>
          <a:xfrm>
            <a:off x="2652627" y="3755039"/>
            <a:ext cx="389721" cy="0"/>
          </a:xfrm>
          <a:prstGeom prst="straightConnector1">
            <a:avLst/>
          </a:prstGeom>
          <a:noFill/>
          <a:ln w="38100" cap="flat" cmpd="sng" algn="ctr">
            <a:solidFill>
              <a:srgbClr val="FF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8D3F832B-CD3C-6618-DC4C-F281E4224767}"/>
              </a:ext>
            </a:extLst>
          </p:cNvPr>
          <p:cNvCxnSpPr>
            <a:cxnSpLocks/>
            <a:stCxn id="43" idx="2"/>
          </p:cNvCxnSpPr>
          <p:nvPr/>
        </p:nvCxnSpPr>
        <p:spPr>
          <a:xfrm>
            <a:off x="1193355" y="4666938"/>
            <a:ext cx="0" cy="560950"/>
          </a:xfrm>
          <a:prstGeom prst="straightConnector1">
            <a:avLst/>
          </a:prstGeom>
          <a:noFill/>
          <a:ln w="38100" cap="flat" cmpd="sng" algn="ctr">
            <a:solidFill>
              <a:srgbClr val="FF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EC610C0B-6FF9-EE67-53C7-5FFFA3F2F75D}"/>
              </a:ext>
            </a:extLst>
          </p:cNvPr>
          <p:cNvCxnSpPr>
            <a:cxnSpLocks/>
          </p:cNvCxnSpPr>
          <p:nvPr/>
        </p:nvCxnSpPr>
        <p:spPr>
          <a:xfrm>
            <a:off x="1697844" y="5479585"/>
            <a:ext cx="1434712" cy="0"/>
          </a:xfrm>
          <a:prstGeom prst="straightConnector1">
            <a:avLst/>
          </a:prstGeom>
          <a:noFill/>
          <a:ln w="38100" cap="flat" cmpd="sng" algn="ctr">
            <a:solidFill>
              <a:srgbClr val="FF0000"/>
            </a:solidFill>
            <a:prstDash val="solid"/>
            <a:miter lim="800000"/>
            <a:tailEnd type="triangle"/>
          </a:ln>
          <a:effectLst/>
        </p:spPr>
      </p:cxnSp>
      <p:sp>
        <p:nvSpPr>
          <p:cNvPr id="58" name="TextBox 57">
            <a:extLst>
              <a:ext uri="{FF2B5EF4-FFF2-40B4-BE49-F238E27FC236}">
                <a16:creationId xmlns:a16="http://schemas.microsoft.com/office/drawing/2014/main" id="{43BAE13D-FAC6-1548-0832-2A2A0E1C3B5C}"/>
              </a:ext>
            </a:extLst>
          </p:cNvPr>
          <p:cNvSpPr txBox="1"/>
          <p:nvPr/>
        </p:nvSpPr>
        <p:spPr>
          <a:xfrm>
            <a:off x="2880828" y="5561587"/>
            <a:ext cx="1936238" cy="338554"/>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Operator timings</a:t>
            </a:r>
          </a:p>
        </p:txBody>
      </p:sp>
      <p:sp>
        <p:nvSpPr>
          <p:cNvPr id="71" name="TextBox 70">
            <a:extLst>
              <a:ext uri="{FF2B5EF4-FFF2-40B4-BE49-F238E27FC236}">
                <a16:creationId xmlns:a16="http://schemas.microsoft.com/office/drawing/2014/main" id="{1EA486AD-9976-30F4-1304-05B208F78563}"/>
              </a:ext>
            </a:extLst>
          </p:cNvPr>
          <p:cNvSpPr txBox="1"/>
          <p:nvPr/>
        </p:nvSpPr>
        <p:spPr>
          <a:xfrm>
            <a:off x="1004043" y="1736496"/>
            <a:ext cx="3249084"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Timing Profiler</a:t>
            </a:r>
          </a:p>
        </p:txBody>
      </p:sp>
      <p:sp>
        <p:nvSpPr>
          <p:cNvPr id="72" name="TextBox 71">
            <a:extLst>
              <a:ext uri="{FF2B5EF4-FFF2-40B4-BE49-F238E27FC236}">
                <a16:creationId xmlns:a16="http://schemas.microsoft.com/office/drawing/2014/main" id="{203441A2-6148-6F80-6DDE-B0C5B5F73860}"/>
              </a:ext>
            </a:extLst>
          </p:cNvPr>
          <p:cNvSpPr txBox="1"/>
          <p:nvPr/>
        </p:nvSpPr>
        <p:spPr>
          <a:xfrm>
            <a:off x="762671" y="2571123"/>
            <a:ext cx="861366"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NN</a:t>
            </a:r>
          </a:p>
        </p:txBody>
      </p:sp>
      <p:sp>
        <p:nvSpPr>
          <p:cNvPr id="106" name="Rectangle: Rounded Corners 105">
            <a:extLst>
              <a:ext uri="{FF2B5EF4-FFF2-40B4-BE49-F238E27FC236}">
                <a16:creationId xmlns:a16="http://schemas.microsoft.com/office/drawing/2014/main" id="{E530A887-2788-3750-2C5C-3EB2630738CC}"/>
              </a:ext>
            </a:extLst>
          </p:cNvPr>
          <p:cNvSpPr/>
          <p:nvPr/>
        </p:nvSpPr>
        <p:spPr>
          <a:xfrm>
            <a:off x="5493048" y="1656537"/>
            <a:ext cx="6252296" cy="1911718"/>
          </a:xfrm>
          <a:prstGeom prst="roundRect">
            <a:avLst>
              <a:gd name="adj" fmla="val 7400"/>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416C039-5F94-B00C-17A5-5F6E17D00E9D}"/>
              </a:ext>
            </a:extLst>
          </p:cNvPr>
          <p:cNvSpPr txBox="1"/>
          <p:nvPr/>
        </p:nvSpPr>
        <p:spPr>
          <a:xfrm>
            <a:off x="6544675" y="1625273"/>
            <a:ext cx="4114200"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Importance Evaluator</a:t>
            </a:r>
          </a:p>
        </p:txBody>
      </p:sp>
      <p:sp>
        <p:nvSpPr>
          <p:cNvPr id="108" name="Rectangle: Rounded Corners 107">
            <a:extLst>
              <a:ext uri="{FF2B5EF4-FFF2-40B4-BE49-F238E27FC236}">
                <a16:creationId xmlns:a16="http://schemas.microsoft.com/office/drawing/2014/main" id="{07EECF21-2F9A-2DB7-C1E1-1B32F535A16A}"/>
              </a:ext>
            </a:extLst>
          </p:cNvPr>
          <p:cNvSpPr/>
          <p:nvPr/>
        </p:nvSpPr>
        <p:spPr>
          <a:xfrm rot="16200000">
            <a:off x="6850336" y="2396481"/>
            <a:ext cx="718534"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Rectangle: Rounded Corners 108">
            <a:extLst>
              <a:ext uri="{FF2B5EF4-FFF2-40B4-BE49-F238E27FC236}">
                <a16:creationId xmlns:a16="http://schemas.microsoft.com/office/drawing/2014/main" id="{A19A3B10-B766-BEF5-CFF7-FC9A2E498717}"/>
              </a:ext>
            </a:extLst>
          </p:cNvPr>
          <p:cNvSpPr/>
          <p:nvPr/>
        </p:nvSpPr>
        <p:spPr>
          <a:xfrm rot="16200000">
            <a:off x="7464874" y="2396481"/>
            <a:ext cx="718535"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Rounded Corners 109">
            <a:extLst>
              <a:ext uri="{FF2B5EF4-FFF2-40B4-BE49-F238E27FC236}">
                <a16:creationId xmlns:a16="http://schemas.microsoft.com/office/drawing/2014/main" id="{96224C26-C4EB-297C-AFF6-BE8C6EE6C17B}"/>
              </a:ext>
            </a:extLst>
          </p:cNvPr>
          <p:cNvSpPr/>
          <p:nvPr/>
        </p:nvSpPr>
        <p:spPr>
          <a:xfrm rot="16200000">
            <a:off x="8079413" y="2396481"/>
            <a:ext cx="718535"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a:extLst>
              <a:ext uri="{FF2B5EF4-FFF2-40B4-BE49-F238E27FC236}">
                <a16:creationId xmlns:a16="http://schemas.microsoft.com/office/drawing/2014/main" id="{A195DB18-6B16-9996-9C60-A86A1B18FF3F}"/>
              </a:ext>
            </a:extLst>
          </p:cNvPr>
          <p:cNvCxnSpPr>
            <a:cxnSpLocks/>
            <a:stCxn id="108" idx="2"/>
            <a:endCxn id="109" idx="0"/>
          </p:cNvCxnSpPr>
          <p:nvPr/>
        </p:nvCxnSpPr>
        <p:spPr>
          <a:xfrm>
            <a:off x="7351420" y="2538297"/>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12" name="Straight Arrow Connector 111">
            <a:extLst>
              <a:ext uri="{FF2B5EF4-FFF2-40B4-BE49-F238E27FC236}">
                <a16:creationId xmlns:a16="http://schemas.microsoft.com/office/drawing/2014/main" id="{E4C7DDCD-24C5-46F8-EBFD-93943A46EBE8}"/>
              </a:ext>
            </a:extLst>
          </p:cNvPr>
          <p:cNvCxnSpPr>
            <a:cxnSpLocks/>
            <a:stCxn id="109" idx="2"/>
            <a:endCxn id="110" idx="0"/>
          </p:cNvCxnSpPr>
          <p:nvPr/>
        </p:nvCxnSpPr>
        <p:spPr>
          <a:xfrm>
            <a:off x="7965959" y="2538297"/>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7A743175-59E6-4E8C-A7E6-583796F2D443}"/>
              </a:ext>
            </a:extLst>
          </p:cNvPr>
          <p:cNvCxnSpPr>
            <a:cxnSpLocks/>
          </p:cNvCxnSpPr>
          <p:nvPr/>
        </p:nvCxnSpPr>
        <p:spPr>
          <a:xfrm rot="16200000">
            <a:off x="6902333" y="2384672"/>
            <a:ext cx="0" cy="330906"/>
          </a:xfrm>
          <a:prstGeom prst="straightConnector1">
            <a:avLst/>
          </a:prstGeom>
          <a:noFill/>
          <a:ln w="38100" cap="flat" cmpd="sng" algn="ctr">
            <a:solidFill>
              <a:sysClr val="windowText" lastClr="000000"/>
            </a:solidFill>
            <a:prstDash val="solid"/>
            <a:miter lim="800000"/>
            <a:tailEnd type="triangle"/>
          </a:ln>
          <a:effectLst/>
        </p:spPr>
      </p:cxnSp>
      <p:sp>
        <p:nvSpPr>
          <p:cNvPr id="114" name="TextBox 113">
            <a:extLst>
              <a:ext uri="{FF2B5EF4-FFF2-40B4-BE49-F238E27FC236}">
                <a16:creationId xmlns:a16="http://schemas.microsoft.com/office/drawing/2014/main" id="{413D96C0-75D0-2C1B-BFF6-C42BCC2037A2}"/>
              </a:ext>
            </a:extLst>
          </p:cNvPr>
          <p:cNvSpPr txBox="1"/>
          <p:nvPr/>
        </p:nvSpPr>
        <p:spPr>
          <a:xfrm rot="16200000">
            <a:off x="6840536" y="2401716"/>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1</a:t>
            </a:r>
          </a:p>
        </p:txBody>
      </p:sp>
      <p:sp>
        <p:nvSpPr>
          <p:cNvPr id="115" name="TextBox 114">
            <a:extLst>
              <a:ext uri="{FF2B5EF4-FFF2-40B4-BE49-F238E27FC236}">
                <a16:creationId xmlns:a16="http://schemas.microsoft.com/office/drawing/2014/main" id="{D6840FFB-D885-0983-FA21-CFB45B476262}"/>
              </a:ext>
            </a:extLst>
          </p:cNvPr>
          <p:cNvSpPr txBox="1"/>
          <p:nvPr/>
        </p:nvSpPr>
        <p:spPr>
          <a:xfrm rot="16200000">
            <a:off x="7465986" y="2394332"/>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2</a:t>
            </a:r>
          </a:p>
        </p:txBody>
      </p:sp>
      <p:sp>
        <p:nvSpPr>
          <p:cNvPr id="116" name="TextBox 115">
            <a:extLst>
              <a:ext uri="{FF2B5EF4-FFF2-40B4-BE49-F238E27FC236}">
                <a16:creationId xmlns:a16="http://schemas.microsoft.com/office/drawing/2014/main" id="{0F3CA26D-2E66-EEF0-84DA-E16FF11ED86C}"/>
              </a:ext>
            </a:extLst>
          </p:cNvPr>
          <p:cNvSpPr txBox="1"/>
          <p:nvPr/>
        </p:nvSpPr>
        <p:spPr>
          <a:xfrm rot="16200000">
            <a:off x="8091241" y="2392468"/>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3</a:t>
            </a:r>
          </a:p>
        </p:txBody>
      </p:sp>
      <p:sp>
        <p:nvSpPr>
          <p:cNvPr id="117" name="Rectangle 116">
            <a:extLst>
              <a:ext uri="{FF2B5EF4-FFF2-40B4-BE49-F238E27FC236}">
                <a16:creationId xmlns:a16="http://schemas.microsoft.com/office/drawing/2014/main" id="{A8E30032-FBC5-3C83-1A9B-F9DD10E5CEF8}"/>
              </a:ext>
            </a:extLst>
          </p:cNvPr>
          <p:cNvSpPr/>
          <p:nvPr/>
        </p:nvSpPr>
        <p:spPr>
          <a:xfrm>
            <a:off x="7659247" y="3080186"/>
            <a:ext cx="484998" cy="332357"/>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Rounded Corners 117">
            <a:extLst>
              <a:ext uri="{FF2B5EF4-FFF2-40B4-BE49-F238E27FC236}">
                <a16:creationId xmlns:a16="http://schemas.microsoft.com/office/drawing/2014/main" id="{14C20B99-96C7-F4D7-50ED-58263E36C468}"/>
              </a:ext>
            </a:extLst>
          </p:cNvPr>
          <p:cNvSpPr/>
          <p:nvPr/>
        </p:nvSpPr>
        <p:spPr>
          <a:xfrm>
            <a:off x="9275775" y="2424699"/>
            <a:ext cx="571463"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Pred.</a:t>
            </a:r>
          </a:p>
        </p:txBody>
      </p:sp>
      <p:sp>
        <p:nvSpPr>
          <p:cNvPr id="119" name="Rectangle: Rounded Corners 118">
            <a:extLst>
              <a:ext uri="{FF2B5EF4-FFF2-40B4-BE49-F238E27FC236}">
                <a16:creationId xmlns:a16="http://schemas.microsoft.com/office/drawing/2014/main" id="{DF378CFC-AB1F-E489-50D6-153B08016645}"/>
              </a:ext>
            </a:extLst>
          </p:cNvPr>
          <p:cNvSpPr/>
          <p:nvPr/>
        </p:nvSpPr>
        <p:spPr>
          <a:xfrm>
            <a:off x="10672743" y="2424699"/>
            <a:ext cx="584455"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Label</a:t>
            </a:r>
          </a:p>
        </p:txBody>
      </p:sp>
      <p:sp>
        <p:nvSpPr>
          <p:cNvPr id="120" name="Rectangle: Rounded Corners 119">
            <a:extLst>
              <a:ext uri="{FF2B5EF4-FFF2-40B4-BE49-F238E27FC236}">
                <a16:creationId xmlns:a16="http://schemas.microsoft.com/office/drawing/2014/main" id="{A08909AF-6DC8-95CC-A63B-70E1C1E825E8}"/>
              </a:ext>
            </a:extLst>
          </p:cNvPr>
          <p:cNvSpPr/>
          <p:nvPr/>
        </p:nvSpPr>
        <p:spPr>
          <a:xfrm>
            <a:off x="5937597" y="2361159"/>
            <a:ext cx="800365" cy="377927"/>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Training data</a:t>
            </a:r>
          </a:p>
        </p:txBody>
      </p:sp>
      <p:pic>
        <p:nvPicPr>
          <p:cNvPr id="121" name="Graphic 120" descr="Badge Unfollow with solid fill">
            <a:extLst>
              <a:ext uri="{FF2B5EF4-FFF2-40B4-BE49-F238E27FC236}">
                <a16:creationId xmlns:a16="http://schemas.microsoft.com/office/drawing/2014/main" id="{8C555A02-BD4F-C6F6-21A3-A7C6988F9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549" y="2410882"/>
            <a:ext cx="271972" cy="278480"/>
          </a:xfrm>
          <a:prstGeom prst="rect">
            <a:avLst/>
          </a:prstGeom>
        </p:spPr>
      </p:pic>
      <p:cxnSp>
        <p:nvCxnSpPr>
          <p:cNvPr id="122" name="Straight Arrow Connector 121">
            <a:extLst>
              <a:ext uri="{FF2B5EF4-FFF2-40B4-BE49-F238E27FC236}">
                <a16:creationId xmlns:a16="http://schemas.microsoft.com/office/drawing/2014/main" id="{83945C2D-7386-806D-64A9-1898DDE7100B}"/>
              </a:ext>
            </a:extLst>
          </p:cNvPr>
          <p:cNvCxnSpPr>
            <a:cxnSpLocks/>
          </p:cNvCxnSpPr>
          <p:nvPr/>
        </p:nvCxnSpPr>
        <p:spPr>
          <a:xfrm>
            <a:off x="9803648" y="2536112"/>
            <a:ext cx="275723" cy="0"/>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96E47F3A-A8F3-C44E-324B-CD47E81ABC7C}"/>
              </a:ext>
            </a:extLst>
          </p:cNvPr>
          <p:cNvCxnSpPr>
            <a:cxnSpLocks/>
          </p:cNvCxnSpPr>
          <p:nvPr/>
        </p:nvCxnSpPr>
        <p:spPr>
          <a:xfrm flipH="1">
            <a:off x="10303715" y="2536112"/>
            <a:ext cx="355160" cy="0"/>
          </a:xfrm>
          <a:prstGeom prst="straightConnector1">
            <a:avLst/>
          </a:prstGeom>
          <a:noFill/>
          <a:ln w="38100" cap="flat" cmpd="sng" algn="ctr">
            <a:solidFill>
              <a:sysClr val="windowText" lastClr="000000"/>
            </a:solidFill>
            <a:prstDash val="solid"/>
            <a:miter lim="800000"/>
            <a:tailEnd type="triangle"/>
          </a:ln>
          <a:effectLst/>
        </p:spPr>
      </p:cxnSp>
      <p:grpSp>
        <p:nvGrpSpPr>
          <p:cNvPr id="124" name="Group 123">
            <a:extLst>
              <a:ext uri="{FF2B5EF4-FFF2-40B4-BE49-F238E27FC236}">
                <a16:creationId xmlns:a16="http://schemas.microsoft.com/office/drawing/2014/main" id="{EDC53134-5B54-C4E4-0702-21C0F9F328CD}"/>
              </a:ext>
            </a:extLst>
          </p:cNvPr>
          <p:cNvGrpSpPr/>
          <p:nvPr/>
        </p:nvGrpSpPr>
        <p:grpSpPr>
          <a:xfrm rot="10800000" flipV="1">
            <a:off x="8684544" y="2536112"/>
            <a:ext cx="176430" cy="41058"/>
            <a:chOff x="4229100" y="5067300"/>
            <a:chExt cx="1117600" cy="254000"/>
          </a:xfrm>
        </p:grpSpPr>
        <p:sp>
          <p:nvSpPr>
            <p:cNvPr id="125" name="Oval 124">
              <a:extLst>
                <a:ext uri="{FF2B5EF4-FFF2-40B4-BE49-F238E27FC236}">
                  <a16:creationId xmlns:a16="http://schemas.microsoft.com/office/drawing/2014/main" id="{4081BD9C-A0DB-1904-E522-A636670CE207}"/>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18812E46-3E7E-8A7B-D79E-26B0EF9C5826}"/>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7B5209AF-A78E-2B21-6CED-12AF60450EE2}"/>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29" name="Rectangle: Rounded Corners 128">
            <a:extLst>
              <a:ext uri="{FF2B5EF4-FFF2-40B4-BE49-F238E27FC236}">
                <a16:creationId xmlns:a16="http://schemas.microsoft.com/office/drawing/2014/main" id="{00420AC8-CFE0-487C-DEE7-1A9EBD72D614}"/>
              </a:ext>
            </a:extLst>
          </p:cNvPr>
          <p:cNvSpPr/>
          <p:nvPr/>
        </p:nvSpPr>
        <p:spPr>
          <a:xfrm>
            <a:off x="9869412" y="2918944"/>
            <a:ext cx="768185"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Loss</a:t>
            </a:r>
          </a:p>
        </p:txBody>
      </p:sp>
      <p:cxnSp>
        <p:nvCxnSpPr>
          <p:cNvPr id="130" name="Straight Arrow Connector 129">
            <a:extLst>
              <a:ext uri="{FF2B5EF4-FFF2-40B4-BE49-F238E27FC236}">
                <a16:creationId xmlns:a16="http://schemas.microsoft.com/office/drawing/2014/main" id="{A1A705C9-FA9E-D825-427B-542020948559}"/>
              </a:ext>
            </a:extLst>
          </p:cNvPr>
          <p:cNvCxnSpPr>
            <a:cxnSpLocks/>
          </p:cNvCxnSpPr>
          <p:nvPr/>
        </p:nvCxnSpPr>
        <p:spPr>
          <a:xfrm>
            <a:off x="10187655" y="2665885"/>
            <a:ext cx="0" cy="23168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5007FB67-2C14-0EED-7645-F71E22261C53}"/>
              </a:ext>
            </a:extLst>
          </p:cNvPr>
          <p:cNvCxnSpPr>
            <a:cxnSpLocks/>
          </p:cNvCxnSpPr>
          <p:nvPr/>
        </p:nvCxnSpPr>
        <p:spPr>
          <a:xfrm>
            <a:off x="8944869" y="2540899"/>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32" name="Straight Arrow Connector 131">
            <a:extLst>
              <a:ext uri="{FF2B5EF4-FFF2-40B4-BE49-F238E27FC236}">
                <a16:creationId xmlns:a16="http://schemas.microsoft.com/office/drawing/2014/main" id="{40836A29-7E7B-5484-79F9-E73E98F93329}"/>
              </a:ext>
            </a:extLst>
          </p:cNvPr>
          <p:cNvCxnSpPr>
            <a:cxnSpLocks/>
          </p:cNvCxnSpPr>
          <p:nvPr/>
        </p:nvCxnSpPr>
        <p:spPr>
          <a:xfrm>
            <a:off x="7841561" y="2873910"/>
            <a:ext cx="0" cy="230108"/>
          </a:xfrm>
          <a:prstGeom prst="straightConnector1">
            <a:avLst/>
          </a:prstGeom>
          <a:noFill/>
          <a:ln w="38100" cap="flat" cmpd="sng" algn="ctr">
            <a:solidFill>
              <a:srgbClr val="FF0000"/>
            </a:solidFill>
            <a:prstDash val="solid"/>
            <a:miter lim="800000"/>
            <a:tailEnd type="triangle"/>
          </a:ln>
          <a:effectLst/>
        </p:spPr>
      </p:cxnSp>
      <p:sp>
        <p:nvSpPr>
          <p:cNvPr id="133" name="Freeform: Shape 132">
            <a:extLst>
              <a:ext uri="{FF2B5EF4-FFF2-40B4-BE49-F238E27FC236}">
                <a16:creationId xmlns:a16="http://schemas.microsoft.com/office/drawing/2014/main" id="{E73C223A-C788-4216-D0BB-2F4DF86B20A1}"/>
              </a:ext>
            </a:extLst>
          </p:cNvPr>
          <p:cNvSpPr/>
          <p:nvPr/>
        </p:nvSpPr>
        <p:spPr>
          <a:xfrm flipV="1">
            <a:off x="8000797" y="3025307"/>
            <a:ext cx="1868615" cy="196547"/>
          </a:xfrm>
          <a:custGeom>
            <a:avLst/>
            <a:gdLst>
              <a:gd name="connsiteX0" fmla="*/ 3009900 w 3009900"/>
              <a:gd name="connsiteY0" fmla="*/ 457200 h 457200"/>
              <a:gd name="connsiteX1" fmla="*/ 2514600 w 3009900"/>
              <a:gd name="connsiteY1" fmla="*/ 190500 h 457200"/>
              <a:gd name="connsiteX2" fmla="*/ 1968500 w 3009900"/>
              <a:gd name="connsiteY2" fmla="*/ 76200 h 457200"/>
              <a:gd name="connsiteX3" fmla="*/ 1231900 w 3009900"/>
              <a:gd name="connsiteY3" fmla="*/ 38100 h 457200"/>
              <a:gd name="connsiteX4" fmla="*/ 0 w 30099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457200">
                <a:moveTo>
                  <a:pt x="3009900" y="457200"/>
                </a:moveTo>
                <a:cubicBezTo>
                  <a:pt x="2849033" y="355600"/>
                  <a:pt x="2688167" y="254000"/>
                  <a:pt x="2514600" y="190500"/>
                </a:cubicBezTo>
                <a:cubicBezTo>
                  <a:pt x="2341033" y="127000"/>
                  <a:pt x="2182283" y="101600"/>
                  <a:pt x="1968500" y="76200"/>
                </a:cubicBezTo>
                <a:cubicBezTo>
                  <a:pt x="1754717" y="50800"/>
                  <a:pt x="1559983" y="50800"/>
                  <a:pt x="1231900" y="38100"/>
                </a:cubicBezTo>
                <a:lnTo>
                  <a:pt x="0" y="0"/>
                </a:lnTo>
              </a:path>
            </a:pathLst>
          </a:custGeom>
          <a:noFill/>
          <a:ln w="38100" cap="flat" cmpd="sng" algn="ctr">
            <a:solidFill>
              <a:srgbClr val="FF0000"/>
            </a:solidFill>
            <a:prstDash val="solid"/>
            <a:miter lim="800000"/>
            <a:tailEnd type="triangle" w="med" len="lg"/>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ectangle: Rounded Corners 199">
            <a:extLst>
              <a:ext uri="{FF2B5EF4-FFF2-40B4-BE49-F238E27FC236}">
                <a16:creationId xmlns:a16="http://schemas.microsoft.com/office/drawing/2014/main" id="{2305DAA8-63A2-9BE5-0FAB-3B4A0B4CB993}"/>
              </a:ext>
            </a:extLst>
          </p:cNvPr>
          <p:cNvSpPr/>
          <p:nvPr/>
        </p:nvSpPr>
        <p:spPr>
          <a:xfrm>
            <a:off x="5493049" y="4289297"/>
            <a:ext cx="6252296" cy="1951661"/>
          </a:xfrm>
          <a:prstGeom prst="roundRect">
            <a:avLst>
              <a:gd name="adj" fmla="val 7400"/>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TextBox 200">
            <a:extLst>
              <a:ext uri="{FF2B5EF4-FFF2-40B4-BE49-F238E27FC236}">
                <a16:creationId xmlns:a16="http://schemas.microsoft.com/office/drawing/2014/main" id="{44E0695D-51ED-E24D-44E4-D2FFCEA3D321}"/>
              </a:ext>
            </a:extLst>
          </p:cNvPr>
          <p:cNvSpPr txBox="1"/>
          <p:nvPr/>
        </p:nvSpPr>
        <p:spPr>
          <a:xfrm>
            <a:off x="9656959" y="4282184"/>
            <a:ext cx="2031567"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Selector</a:t>
            </a:r>
          </a:p>
        </p:txBody>
      </p:sp>
      <p:sp>
        <p:nvSpPr>
          <p:cNvPr id="202" name="Rectangle: Rounded Corners 201">
            <a:extLst>
              <a:ext uri="{FF2B5EF4-FFF2-40B4-BE49-F238E27FC236}">
                <a16:creationId xmlns:a16="http://schemas.microsoft.com/office/drawing/2014/main" id="{7721FC41-A746-9DC2-C3AC-08548F028105}"/>
              </a:ext>
            </a:extLst>
          </p:cNvPr>
          <p:cNvSpPr/>
          <p:nvPr/>
        </p:nvSpPr>
        <p:spPr>
          <a:xfrm>
            <a:off x="5896832" y="4573196"/>
            <a:ext cx="1621971" cy="629037"/>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8A907DE0-AADC-A1D6-C863-B1C97CA1DB62}"/>
              </a:ext>
            </a:extLst>
          </p:cNvPr>
          <p:cNvCxnSpPr>
            <a:cxnSpLocks/>
          </p:cNvCxnSpPr>
          <p:nvPr/>
        </p:nvCxnSpPr>
        <p:spPr>
          <a:xfrm>
            <a:off x="6685006" y="5200482"/>
            <a:ext cx="0" cy="372764"/>
          </a:xfrm>
          <a:prstGeom prst="straightConnector1">
            <a:avLst/>
          </a:prstGeom>
          <a:noFill/>
          <a:ln w="38100" cap="flat" cmpd="sng" algn="ctr">
            <a:solidFill>
              <a:srgbClr val="FF0000"/>
            </a:solidFill>
            <a:prstDash val="solid"/>
            <a:miter lim="800000"/>
            <a:tailEnd type="triangle"/>
          </a:ln>
          <a:effectLst/>
        </p:spPr>
      </p:cxnSp>
      <p:sp>
        <p:nvSpPr>
          <p:cNvPr id="204" name="Rectangle 203">
            <a:extLst>
              <a:ext uri="{FF2B5EF4-FFF2-40B4-BE49-F238E27FC236}">
                <a16:creationId xmlns:a16="http://schemas.microsoft.com/office/drawing/2014/main" id="{39AFB787-00DA-BB06-6C67-0AED48DC6111}"/>
              </a:ext>
            </a:extLst>
          </p:cNvPr>
          <p:cNvSpPr/>
          <p:nvPr/>
        </p:nvSpPr>
        <p:spPr>
          <a:xfrm>
            <a:off x="8002338" y="4914748"/>
            <a:ext cx="1570554" cy="1157985"/>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10C174BD-F617-F27E-AE68-3ADF47ED5460}"/>
              </a:ext>
            </a:extLst>
          </p:cNvPr>
          <p:cNvSpPr txBox="1"/>
          <p:nvPr/>
        </p:nvSpPr>
        <p:spPr>
          <a:xfrm>
            <a:off x="7893387" y="4626012"/>
            <a:ext cx="1854977" cy="307777"/>
          </a:xfrm>
          <a:prstGeom prst="rect">
            <a:avLst/>
          </a:prstGeom>
          <a:noFill/>
        </p:spPr>
        <p:txBody>
          <a:bodyPr wrap="square" rtlCol="0">
            <a:spAutoFit/>
          </a:bodyPr>
          <a:lstStyle/>
          <a:p>
            <a:pPr algn="ctr" defTabSz="457200"/>
            <a:r>
              <a:rPr lang="en-US" sz="1400" dirty="0">
                <a:solidFill>
                  <a:prstClr val="black"/>
                </a:solidFill>
                <a:latin typeface="Arial" panose="020B0604020202020204" pitchFamily="34" charset="0"/>
                <a:cs typeface="Arial" panose="020B0604020202020204" pitchFamily="34" charset="0"/>
              </a:rPr>
              <a:t>Sub-problem Space</a:t>
            </a:r>
          </a:p>
        </p:txBody>
      </p:sp>
      <p:sp>
        <p:nvSpPr>
          <p:cNvPr id="206" name="Rectangle: Rounded Corners 205">
            <a:extLst>
              <a:ext uri="{FF2B5EF4-FFF2-40B4-BE49-F238E27FC236}">
                <a16:creationId xmlns:a16="http://schemas.microsoft.com/office/drawing/2014/main" id="{608C1220-D9F2-7C99-5C0E-1CFD18DD3E8A}"/>
              </a:ext>
            </a:extLst>
          </p:cNvPr>
          <p:cNvSpPr/>
          <p:nvPr/>
        </p:nvSpPr>
        <p:spPr>
          <a:xfrm>
            <a:off x="5994765" y="5582333"/>
            <a:ext cx="1341388" cy="482081"/>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Arial" panose="020B0604020202020204" pitchFamily="34" charset="0"/>
                <a:cs typeface="Arial" panose="020B0604020202020204" pitchFamily="34" charset="0"/>
              </a:rPr>
              <a:t>Sub-problem definition</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7" name="Straight Arrow Connector 206">
            <a:extLst>
              <a:ext uri="{FF2B5EF4-FFF2-40B4-BE49-F238E27FC236}">
                <a16:creationId xmlns:a16="http://schemas.microsoft.com/office/drawing/2014/main" id="{9CB5B2AD-8324-2E1D-2224-4C61DB77DC57}"/>
              </a:ext>
            </a:extLst>
          </p:cNvPr>
          <p:cNvCxnSpPr>
            <a:cxnSpLocks/>
          </p:cNvCxnSpPr>
          <p:nvPr/>
        </p:nvCxnSpPr>
        <p:spPr>
          <a:xfrm>
            <a:off x="7331569" y="5783508"/>
            <a:ext cx="777978" cy="0"/>
          </a:xfrm>
          <a:prstGeom prst="straightConnector1">
            <a:avLst/>
          </a:prstGeom>
          <a:noFill/>
          <a:ln w="38100" cap="flat" cmpd="sng" algn="ctr">
            <a:solidFill>
              <a:srgbClr val="FF0000"/>
            </a:solidFill>
            <a:prstDash val="solid"/>
            <a:miter lim="800000"/>
            <a:tailEnd type="triangle"/>
          </a:ln>
          <a:effectLst/>
        </p:spPr>
      </p:cxnSp>
      <p:sp>
        <p:nvSpPr>
          <p:cNvPr id="208" name="Rectangle 207">
            <a:extLst>
              <a:ext uri="{FF2B5EF4-FFF2-40B4-BE49-F238E27FC236}">
                <a16:creationId xmlns:a16="http://schemas.microsoft.com/office/drawing/2014/main" id="{D4DE1DD2-C2B8-CCF8-32FB-F459C2D956E2}"/>
              </a:ext>
            </a:extLst>
          </p:cNvPr>
          <p:cNvSpPr/>
          <p:nvPr/>
        </p:nvSpPr>
        <p:spPr>
          <a:xfrm>
            <a:off x="8453676" y="5479585"/>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Rectangle 208">
            <a:extLst>
              <a:ext uri="{FF2B5EF4-FFF2-40B4-BE49-F238E27FC236}">
                <a16:creationId xmlns:a16="http://schemas.microsoft.com/office/drawing/2014/main" id="{6564C508-62F5-C663-EFAB-63EC7D4479C1}"/>
              </a:ext>
            </a:extLst>
          </p:cNvPr>
          <p:cNvSpPr/>
          <p:nvPr/>
        </p:nvSpPr>
        <p:spPr>
          <a:xfrm>
            <a:off x="8140846" y="5007072"/>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E4989A71-0D92-59F6-1E91-5AFD1850BB66}"/>
              </a:ext>
            </a:extLst>
          </p:cNvPr>
          <p:cNvSpPr/>
          <p:nvPr/>
        </p:nvSpPr>
        <p:spPr>
          <a:xfrm>
            <a:off x="8759266" y="5006286"/>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a:extLst>
              <a:ext uri="{FF2B5EF4-FFF2-40B4-BE49-F238E27FC236}">
                <a16:creationId xmlns:a16="http://schemas.microsoft.com/office/drawing/2014/main" id="{2E778EE4-BC95-E38E-B895-25D93EF66B50}"/>
              </a:ext>
            </a:extLst>
          </p:cNvPr>
          <p:cNvSpPr txBox="1"/>
          <p:nvPr/>
        </p:nvSpPr>
        <p:spPr>
          <a:xfrm>
            <a:off x="8089172" y="4973947"/>
            <a:ext cx="385283"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P1</a:t>
            </a:r>
          </a:p>
        </p:txBody>
      </p:sp>
      <p:sp>
        <p:nvSpPr>
          <p:cNvPr id="212" name="TextBox 211">
            <a:extLst>
              <a:ext uri="{FF2B5EF4-FFF2-40B4-BE49-F238E27FC236}">
                <a16:creationId xmlns:a16="http://schemas.microsoft.com/office/drawing/2014/main" id="{1E170FF0-856D-FFD2-24C4-B91616E70BCD}"/>
              </a:ext>
            </a:extLst>
          </p:cNvPr>
          <p:cNvSpPr txBox="1"/>
          <p:nvPr/>
        </p:nvSpPr>
        <p:spPr>
          <a:xfrm>
            <a:off x="8690834" y="4971069"/>
            <a:ext cx="395232"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P5</a:t>
            </a:r>
          </a:p>
        </p:txBody>
      </p:sp>
      <p:sp>
        <p:nvSpPr>
          <p:cNvPr id="213" name="TextBox 212">
            <a:extLst>
              <a:ext uri="{FF2B5EF4-FFF2-40B4-BE49-F238E27FC236}">
                <a16:creationId xmlns:a16="http://schemas.microsoft.com/office/drawing/2014/main" id="{F1A24595-7183-D1F4-9499-25B2468B7815}"/>
              </a:ext>
            </a:extLst>
          </p:cNvPr>
          <p:cNvSpPr txBox="1"/>
          <p:nvPr/>
        </p:nvSpPr>
        <p:spPr>
          <a:xfrm>
            <a:off x="8370709" y="5456648"/>
            <a:ext cx="434488"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P20</a:t>
            </a:r>
          </a:p>
        </p:txBody>
      </p:sp>
      <p:cxnSp>
        <p:nvCxnSpPr>
          <p:cNvPr id="214" name="Straight Arrow Connector 213">
            <a:extLst>
              <a:ext uri="{FF2B5EF4-FFF2-40B4-BE49-F238E27FC236}">
                <a16:creationId xmlns:a16="http://schemas.microsoft.com/office/drawing/2014/main" id="{550D1E91-528A-75CF-5266-E11F4B1A2F72}"/>
              </a:ext>
            </a:extLst>
          </p:cNvPr>
          <p:cNvCxnSpPr>
            <a:cxnSpLocks/>
          </p:cNvCxnSpPr>
          <p:nvPr/>
        </p:nvCxnSpPr>
        <p:spPr>
          <a:xfrm>
            <a:off x="8385911" y="5188348"/>
            <a:ext cx="136528" cy="291237"/>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215" name="Straight Arrow Connector 214">
            <a:extLst>
              <a:ext uri="{FF2B5EF4-FFF2-40B4-BE49-F238E27FC236}">
                <a16:creationId xmlns:a16="http://schemas.microsoft.com/office/drawing/2014/main" id="{3BC1139A-03A8-824E-1A6F-0452C173A8B8}"/>
              </a:ext>
            </a:extLst>
          </p:cNvPr>
          <p:cNvCxnSpPr>
            <a:cxnSpLocks/>
          </p:cNvCxnSpPr>
          <p:nvPr/>
        </p:nvCxnSpPr>
        <p:spPr>
          <a:xfrm flipH="1">
            <a:off x="8669341" y="5200482"/>
            <a:ext cx="208502" cy="261095"/>
          </a:xfrm>
          <a:prstGeom prst="straightConnector1">
            <a:avLst/>
          </a:prstGeom>
          <a:noFill/>
          <a:ln w="19050" cap="flat" cmpd="sng" algn="ctr">
            <a:solidFill>
              <a:sysClr val="windowText" lastClr="000000"/>
            </a:solidFill>
            <a:prstDash val="solid"/>
            <a:miter lim="800000"/>
            <a:tailEnd type="triangle" w="lg" len="lg"/>
          </a:ln>
          <a:effectLst/>
        </p:spPr>
      </p:cxnSp>
      <p:sp>
        <p:nvSpPr>
          <p:cNvPr id="216" name="Rectangle 215">
            <a:extLst>
              <a:ext uri="{FF2B5EF4-FFF2-40B4-BE49-F238E27FC236}">
                <a16:creationId xmlns:a16="http://schemas.microsoft.com/office/drawing/2014/main" id="{3C5D78F1-9B70-6EFE-4F9D-ADAE68B00D07}"/>
              </a:ext>
            </a:extLst>
          </p:cNvPr>
          <p:cNvSpPr/>
          <p:nvPr/>
        </p:nvSpPr>
        <p:spPr>
          <a:xfrm>
            <a:off x="9191888" y="4999779"/>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TextBox 216">
            <a:extLst>
              <a:ext uri="{FF2B5EF4-FFF2-40B4-BE49-F238E27FC236}">
                <a16:creationId xmlns:a16="http://schemas.microsoft.com/office/drawing/2014/main" id="{376AE8FC-35E5-7203-4CE4-591EAA1E4241}"/>
              </a:ext>
            </a:extLst>
          </p:cNvPr>
          <p:cNvSpPr txBox="1"/>
          <p:nvPr/>
        </p:nvSpPr>
        <p:spPr>
          <a:xfrm>
            <a:off x="9102186" y="4980290"/>
            <a:ext cx="443472"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P10</a:t>
            </a:r>
          </a:p>
        </p:txBody>
      </p:sp>
      <p:cxnSp>
        <p:nvCxnSpPr>
          <p:cNvPr id="218" name="Straight Arrow Connector 217">
            <a:extLst>
              <a:ext uri="{FF2B5EF4-FFF2-40B4-BE49-F238E27FC236}">
                <a16:creationId xmlns:a16="http://schemas.microsoft.com/office/drawing/2014/main" id="{5DFAC957-1C3D-F1D8-5097-E071D5C869AA}"/>
              </a:ext>
            </a:extLst>
          </p:cNvPr>
          <p:cNvCxnSpPr>
            <a:cxnSpLocks/>
          </p:cNvCxnSpPr>
          <p:nvPr/>
        </p:nvCxnSpPr>
        <p:spPr>
          <a:xfrm flipH="1">
            <a:off x="8743827" y="5193318"/>
            <a:ext cx="559018" cy="311912"/>
          </a:xfrm>
          <a:prstGeom prst="straightConnector1">
            <a:avLst/>
          </a:prstGeom>
          <a:noFill/>
          <a:ln w="19050" cap="flat" cmpd="sng" algn="ctr">
            <a:solidFill>
              <a:sysClr val="windowText" lastClr="000000"/>
            </a:solidFill>
            <a:prstDash val="solid"/>
            <a:miter lim="800000"/>
            <a:tailEnd type="triangle" w="lg" len="lg"/>
          </a:ln>
          <a:effectLst/>
        </p:spPr>
      </p:cxnSp>
      <p:grpSp>
        <p:nvGrpSpPr>
          <p:cNvPr id="219" name="Group 218">
            <a:extLst>
              <a:ext uri="{FF2B5EF4-FFF2-40B4-BE49-F238E27FC236}">
                <a16:creationId xmlns:a16="http://schemas.microsoft.com/office/drawing/2014/main" id="{3AFF8DC2-3D0B-D94A-EC9F-7AB67A17E46E}"/>
              </a:ext>
            </a:extLst>
          </p:cNvPr>
          <p:cNvGrpSpPr/>
          <p:nvPr/>
        </p:nvGrpSpPr>
        <p:grpSpPr>
          <a:xfrm rot="10800000" flipV="1">
            <a:off x="8246107" y="5892406"/>
            <a:ext cx="157112" cy="39458"/>
            <a:chOff x="4229100" y="5067300"/>
            <a:chExt cx="1117600" cy="254000"/>
          </a:xfrm>
        </p:grpSpPr>
        <p:sp>
          <p:nvSpPr>
            <p:cNvPr id="220" name="Oval 219">
              <a:extLst>
                <a:ext uri="{FF2B5EF4-FFF2-40B4-BE49-F238E27FC236}">
                  <a16:creationId xmlns:a16="http://schemas.microsoft.com/office/drawing/2014/main" id="{1E8FC20D-0235-B963-733F-3833B81D3091}"/>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Oval 220">
              <a:extLst>
                <a:ext uri="{FF2B5EF4-FFF2-40B4-BE49-F238E27FC236}">
                  <a16:creationId xmlns:a16="http://schemas.microsoft.com/office/drawing/2014/main" id="{0C5277CD-2104-BD03-117D-8765827A62C5}"/>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18D7394D-5065-BA91-90EA-4D8D5CFD7FE4}"/>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3" name="Group 222">
            <a:extLst>
              <a:ext uri="{FF2B5EF4-FFF2-40B4-BE49-F238E27FC236}">
                <a16:creationId xmlns:a16="http://schemas.microsoft.com/office/drawing/2014/main" id="{948C9031-91C7-D0BF-A055-BB512E9E1E67}"/>
              </a:ext>
            </a:extLst>
          </p:cNvPr>
          <p:cNvGrpSpPr/>
          <p:nvPr/>
        </p:nvGrpSpPr>
        <p:grpSpPr>
          <a:xfrm rot="10800000" flipV="1">
            <a:off x="8695035" y="5892406"/>
            <a:ext cx="157112" cy="39458"/>
            <a:chOff x="4229100" y="5067300"/>
            <a:chExt cx="1117600" cy="254000"/>
          </a:xfrm>
        </p:grpSpPr>
        <p:sp>
          <p:nvSpPr>
            <p:cNvPr id="224" name="Oval 223">
              <a:extLst>
                <a:ext uri="{FF2B5EF4-FFF2-40B4-BE49-F238E27FC236}">
                  <a16:creationId xmlns:a16="http://schemas.microsoft.com/office/drawing/2014/main" id="{FA52ABE8-BB92-43B7-7E0D-65D283059C06}"/>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6F22E481-C6B3-CCF1-37C3-2F3D6AF13C7C}"/>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6C240D16-686C-11B5-79B2-8238365547E7}"/>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9E2DB96B-E972-BE6C-E2FE-04CDB7F31D67}"/>
              </a:ext>
            </a:extLst>
          </p:cNvPr>
          <p:cNvGrpSpPr/>
          <p:nvPr/>
        </p:nvGrpSpPr>
        <p:grpSpPr>
          <a:xfrm rot="10800000" flipV="1">
            <a:off x="9177842" y="5890579"/>
            <a:ext cx="157112" cy="39458"/>
            <a:chOff x="4229100" y="5067300"/>
            <a:chExt cx="1117600" cy="254000"/>
          </a:xfrm>
        </p:grpSpPr>
        <p:sp>
          <p:nvSpPr>
            <p:cNvPr id="228" name="Oval 227">
              <a:extLst>
                <a:ext uri="{FF2B5EF4-FFF2-40B4-BE49-F238E27FC236}">
                  <a16:creationId xmlns:a16="http://schemas.microsoft.com/office/drawing/2014/main" id="{3DD9FBE7-B747-49B0-4620-55B632729403}"/>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46B12E37-8C18-735A-CD33-49F6112B2136}"/>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61F2D85-1C48-4AF0-0268-6DFA28C082A4}"/>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3" name="TextBox 232">
            <a:extLst>
              <a:ext uri="{FF2B5EF4-FFF2-40B4-BE49-F238E27FC236}">
                <a16:creationId xmlns:a16="http://schemas.microsoft.com/office/drawing/2014/main" id="{E378F0FA-0094-4351-AC2A-F4D405A51FDF}"/>
              </a:ext>
            </a:extLst>
          </p:cNvPr>
          <p:cNvSpPr txBox="1"/>
          <p:nvPr/>
        </p:nvSpPr>
        <p:spPr>
          <a:xfrm>
            <a:off x="7467128" y="5468119"/>
            <a:ext cx="479278" cy="338554"/>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DP</a:t>
            </a:r>
          </a:p>
        </p:txBody>
      </p:sp>
      <p:cxnSp>
        <p:nvCxnSpPr>
          <p:cNvPr id="234" name="Straight Arrow Connector 233">
            <a:extLst>
              <a:ext uri="{FF2B5EF4-FFF2-40B4-BE49-F238E27FC236}">
                <a16:creationId xmlns:a16="http://schemas.microsoft.com/office/drawing/2014/main" id="{DC39A427-9ADD-5F00-9BE7-8D88C1C8B8D9}"/>
              </a:ext>
            </a:extLst>
          </p:cNvPr>
          <p:cNvCxnSpPr>
            <a:cxnSpLocks/>
          </p:cNvCxnSpPr>
          <p:nvPr/>
        </p:nvCxnSpPr>
        <p:spPr>
          <a:xfrm>
            <a:off x="9455957" y="5505230"/>
            <a:ext cx="448054" cy="0"/>
          </a:xfrm>
          <a:prstGeom prst="straightConnector1">
            <a:avLst/>
          </a:prstGeom>
          <a:noFill/>
          <a:ln w="38100" cap="flat" cmpd="sng" algn="ctr">
            <a:solidFill>
              <a:srgbClr val="FF0000"/>
            </a:solidFill>
            <a:prstDash val="solid"/>
            <a:miter lim="800000"/>
            <a:tailEnd type="triangle"/>
          </a:ln>
          <a:effectLst/>
        </p:spPr>
      </p:cxnSp>
      <p:sp>
        <p:nvSpPr>
          <p:cNvPr id="237" name="Rectangle 236">
            <a:extLst>
              <a:ext uri="{FF2B5EF4-FFF2-40B4-BE49-F238E27FC236}">
                <a16:creationId xmlns:a16="http://schemas.microsoft.com/office/drawing/2014/main" id="{2AFC9EF7-D524-4F60-B154-240FAA9495B0}"/>
              </a:ext>
            </a:extLst>
          </p:cNvPr>
          <p:cNvSpPr/>
          <p:nvPr/>
        </p:nvSpPr>
        <p:spPr>
          <a:xfrm>
            <a:off x="6827062" y="4610684"/>
            <a:ext cx="150542" cy="244066"/>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277DCE86-3264-56AF-4E1B-96B102C41E92}"/>
                  </a:ext>
                </a:extLst>
              </p:cNvPr>
              <p:cNvSpPr txBox="1"/>
              <p:nvPr/>
            </p:nvSpPr>
            <p:spPr>
              <a:xfrm>
                <a:off x="6098738" y="4570160"/>
                <a:ext cx="884267" cy="33393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max</m:t>
                          </m:r>
                        </m:fName>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 </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𝑀</m:t>
                              </m:r>
                            </m:e>
                          </m:acc>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𝐼</m:t>
                              </m:r>
                            </m:e>
                          </m:acc>
                        </m:e>
                      </m:func>
                    </m:oMath>
                  </m:oMathPara>
                </a14:m>
                <a:endParaRPr kumimoji="0" lang="en-US" sz="1100" b="0" i="0" u="none" strike="noStrike" kern="0" cap="none" spc="0" normalizeH="0" baseline="0" noProof="0" dirty="0">
                  <a:ln>
                    <a:noFill/>
                  </a:ln>
                  <a:solidFill>
                    <a:prstClr val="black"/>
                  </a:solidFill>
                  <a:effectLst/>
                  <a:uLnTx/>
                  <a:uFillTx/>
                </a:endParaRPr>
              </a:p>
            </p:txBody>
          </p:sp>
        </mc:Choice>
        <mc:Fallback xmlns="">
          <p:sp>
            <p:nvSpPr>
              <p:cNvPr id="238" name="TextBox 237">
                <a:extLst>
                  <a:ext uri="{FF2B5EF4-FFF2-40B4-BE49-F238E27FC236}">
                    <a16:creationId xmlns:a16="http://schemas.microsoft.com/office/drawing/2014/main" id="{277DCE86-3264-56AF-4E1B-96B102C41E92}"/>
                  </a:ext>
                </a:extLst>
              </p:cNvPr>
              <p:cNvSpPr txBox="1">
                <a:spLocks noRot="1" noChangeAspect="1" noMove="1" noResize="1" noEditPoints="1" noAdjustHandles="1" noChangeArrowheads="1" noChangeShapeType="1" noTextEdit="1"/>
              </p:cNvSpPr>
              <p:nvPr/>
            </p:nvSpPr>
            <p:spPr>
              <a:xfrm>
                <a:off x="6098738" y="4570160"/>
                <a:ext cx="884267" cy="333938"/>
              </a:xfrm>
              <a:prstGeom prst="rect">
                <a:avLst/>
              </a:prstGeom>
              <a:blipFill>
                <a:blip r:embed="rId5"/>
                <a:stretch>
                  <a:fillRect t="-11111" r="-28767"/>
                </a:stretch>
              </a:blipFill>
            </p:spPr>
            <p:txBody>
              <a:bodyPr/>
              <a:lstStyle/>
              <a:p>
                <a:r>
                  <a:rPr lang="en-US">
                    <a:noFill/>
                  </a:rPr>
                  <a:t> </a:t>
                </a:r>
              </a:p>
            </p:txBody>
          </p:sp>
        </mc:Fallback>
      </mc:AlternateContent>
      <p:sp>
        <p:nvSpPr>
          <p:cNvPr id="239" name="Rectangle 238">
            <a:extLst>
              <a:ext uri="{FF2B5EF4-FFF2-40B4-BE49-F238E27FC236}">
                <a16:creationId xmlns:a16="http://schemas.microsoft.com/office/drawing/2014/main" id="{377EBB9C-E020-A5FD-1C91-2892D1D60419}"/>
              </a:ext>
            </a:extLst>
          </p:cNvPr>
          <p:cNvSpPr/>
          <p:nvPr/>
        </p:nvSpPr>
        <p:spPr>
          <a:xfrm>
            <a:off x="6272496" y="4889052"/>
            <a:ext cx="591133" cy="283918"/>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CB7A1027-6D82-D76D-80E3-741B8F98A22D}"/>
                  </a:ext>
                </a:extLst>
              </p:cNvPr>
              <p:cNvSpPr txBox="1"/>
              <p:nvPr/>
            </p:nvSpPr>
            <p:spPr>
              <a:xfrm>
                <a:off x="5824890" y="4870925"/>
                <a:ext cx="1834357" cy="33393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s</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t</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  </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𝑇</m:t>
                          </m:r>
                        </m:e>
                        <m:sub>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sel</m:t>
                          </m:r>
                        </m:sub>
                      </m:sSub>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𝑀</m:t>
                          </m:r>
                        </m:e>
                      </m:acc>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𝜌</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𝑇</m:t>
                          </m:r>
                        </m:e>
                        <m:sub>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full</m:t>
                          </m:r>
                        </m:sub>
                      </m:sSub>
                    </m:oMath>
                  </m:oMathPara>
                </a14:m>
                <a:endParaRPr kumimoji="0" lang="en-US" sz="1100" b="0" i="0" u="none" strike="noStrike" kern="0" cap="none" spc="0" normalizeH="0" baseline="0" noProof="0" dirty="0">
                  <a:ln>
                    <a:noFill/>
                  </a:ln>
                  <a:solidFill>
                    <a:prstClr val="black"/>
                  </a:solidFill>
                  <a:effectLst/>
                  <a:uLnTx/>
                  <a:uFillTx/>
                </a:endParaRPr>
              </a:p>
            </p:txBody>
          </p:sp>
        </mc:Choice>
        <mc:Fallback xmlns="">
          <p:sp>
            <p:nvSpPr>
              <p:cNvPr id="240" name="TextBox 239">
                <a:extLst>
                  <a:ext uri="{FF2B5EF4-FFF2-40B4-BE49-F238E27FC236}">
                    <a16:creationId xmlns:a16="http://schemas.microsoft.com/office/drawing/2014/main" id="{CB7A1027-6D82-D76D-80E3-741B8F98A22D}"/>
                  </a:ext>
                </a:extLst>
              </p:cNvPr>
              <p:cNvSpPr txBox="1">
                <a:spLocks noRot="1" noChangeAspect="1" noMove="1" noResize="1" noEditPoints="1" noAdjustHandles="1" noChangeArrowheads="1" noChangeShapeType="1" noTextEdit="1"/>
              </p:cNvSpPr>
              <p:nvPr/>
            </p:nvSpPr>
            <p:spPr>
              <a:xfrm>
                <a:off x="5824890" y="4870925"/>
                <a:ext cx="1834357" cy="333938"/>
              </a:xfrm>
              <a:prstGeom prst="rect">
                <a:avLst/>
              </a:prstGeom>
              <a:blipFill>
                <a:blip r:embed="rId6"/>
                <a:stretch>
                  <a:fillRect b="-7273"/>
                </a:stretch>
              </a:blipFill>
            </p:spPr>
            <p:txBody>
              <a:bodyPr/>
              <a:lstStyle/>
              <a:p>
                <a:r>
                  <a:rPr lang="en-US">
                    <a:noFill/>
                  </a:rPr>
                  <a:t> </a:t>
                </a:r>
              </a:p>
            </p:txBody>
          </p:sp>
        </mc:Fallback>
      </mc:AlternateContent>
      <p:sp>
        <p:nvSpPr>
          <p:cNvPr id="244" name="TextBox 243">
            <a:extLst>
              <a:ext uri="{FF2B5EF4-FFF2-40B4-BE49-F238E27FC236}">
                <a16:creationId xmlns:a16="http://schemas.microsoft.com/office/drawing/2014/main" id="{716C807B-4CF5-40A8-93C5-01510C39CD1A}"/>
              </a:ext>
            </a:extLst>
          </p:cNvPr>
          <p:cNvSpPr txBox="1"/>
          <p:nvPr/>
        </p:nvSpPr>
        <p:spPr>
          <a:xfrm>
            <a:off x="9823509" y="5227888"/>
            <a:ext cx="2031567" cy="584775"/>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Optimal Selection Strategy (M)</a:t>
            </a:r>
          </a:p>
        </p:txBody>
      </p:sp>
      <p:sp>
        <p:nvSpPr>
          <p:cNvPr id="269" name="Trapezoid 268">
            <a:extLst>
              <a:ext uri="{FF2B5EF4-FFF2-40B4-BE49-F238E27FC236}">
                <a16:creationId xmlns:a16="http://schemas.microsoft.com/office/drawing/2014/main" id="{2825538D-1A27-DD99-2C70-A1FF0C413855}"/>
              </a:ext>
            </a:extLst>
          </p:cNvPr>
          <p:cNvSpPr/>
          <p:nvPr/>
        </p:nvSpPr>
        <p:spPr bwMode="auto">
          <a:xfrm>
            <a:off x="3187731" y="3915482"/>
            <a:ext cx="554420" cy="1455553"/>
          </a:xfrm>
          <a:custGeom>
            <a:avLst/>
            <a:gdLst>
              <a:gd name="connsiteX0" fmla="*/ 0 w 540243"/>
              <a:gd name="connsiteY0" fmla="*/ 1081738 h 1081738"/>
              <a:gd name="connsiteX1" fmla="*/ 120885 w 540243"/>
              <a:gd name="connsiteY1" fmla="*/ 0 h 1081738"/>
              <a:gd name="connsiteX2" fmla="*/ 419358 w 540243"/>
              <a:gd name="connsiteY2" fmla="*/ 0 h 1081738"/>
              <a:gd name="connsiteX3" fmla="*/ 540243 w 540243"/>
              <a:gd name="connsiteY3" fmla="*/ 1081738 h 1081738"/>
              <a:gd name="connsiteX4" fmla="*/ 0 w 540243"/>
              <a:gd name="connsiteY4" fmla="*/ 1081738 h 1081738"/>
              <a:gd name="connsiteX0" fmla="*/ 0 w 540243"/>
              <a:gd name="connsiteY0" fmla="*/ 1081738 h 1081738"/>
              <a:gd name="connsiteX1" fmla="*/ 120885 w 540243"/>
              <a:gd name="connsiteY1" fmla="*/ 0 h 1081738"/>
              <a:gd name="connsiteX2" fmla="*/ 348475 w 540243"/>
              <a:gd name="connsiteY2" fmla="*/ 7089 h 1081738"/>
              <a:gd name="connsiteX3" fmla="*/ 540243 w 540243"/>
              <a:gd name="connsiteY3" fmla="*/ 1081738 h 1081738"/>
              <a:gd name="connsiteX4" fmla="*/ 0 w 540243"/>
              <a:gd name="connsiteY4" fmla="*/ 1081738 h 1081738"/>
              <a:gd name="connsiteX0" fmla="*/ 0 w 554420"/>
              <a:gd name="connsiteY0" fmla="*/ 1081738 h 1081738"/>
              <a:gd name="connsiteX1" fmla="*/ 120885 w 554420"/>
              <a:gd name="connsiteY1" fmla="*/ 0 h 1081738"/>
              <a:gd name="connsiteX2" fmla="*/ 348475 w 554420"/>
              <a:gd name="connsiteY2" fmla="*/ 7089 h 1081738"/>
              <a:gd name="connsiteX3" fmla="*/ 554420 w 554420"/>
              <a:gd name="connsiteY3" fmla="*/ 1081738 h 1081738"/>
              <a:gd name="connsiteX4" fmla="*/ 0 w 554420"/>
              <a:gd name="connsiteY4" fmla="*/ 1081738 h 108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420" h="1081738">
                <a:moveTo>
                  <a:pt x="0" y="1081738"/>
                </a:moveTo>
                <a:lnTo>
                  <a:pt x="120885" y="0"/>
                </a:lnTo>
                <a:lnTo>
                  <a:pt x="348475" y="7089"/>
                </a:lnTo>
                <a:lnTo>
                  <a:pt x="554420" y="1081738"/>
                </a:lnTo>
                <a:lnTo>
                  <a:pt x="0" y="1081738"/>
                </a:lnTo>
                <a:close/>
              </a:path>
            </a:pathLst>
          </a:cu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ectangle 27">
            <a:extLst>
              <a:ext uri="{FF2B5EF4-FFF2-40B4-BE49-F238E27FC236}">
                <a16:creationId xmlns:a16="http://schemas.microsoft.com/office/drawing/2014/main" id="{119AD33B-238F-BCB7-7FF0-5CAF757EC4DA}"/>
              </a:ext>
            </a:extLst>
          </p:cNvPr>
          <p:cNvSpPr/>
          <p:nvPr/>
        </p:nvSpPr>
        <p:spPr>
          <a:xfrm rot="16200000">
            <a:off x="3242795" y="3637554"/>
            <a:ext cx="352472" cy="220416"/>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CBDA6FE3-98E8-DEB9-9D9A-5838E639E714}"/>
              </a:ext>
            </a:extLst>
          </p:cNvPr>
          <p:cNvGrpSpPr/>
          <p:nvPr/>
        </p:nvGrpSpPr>
        <p:grpSpPr>
          <a:xfrm>
            <a:off x="3200974" y="5372654"/>
            <a:ext cx="1264035" cy="187698"/>
            <a:chOff x="5364627" y="5610540"/>
            <a:chExt cx="3034269" cy="433468"/>
          </a:xfrm>
        </p:grpSpPr>
        <p:sp>
          <p:nvSpPr>
            <p:cNvPr id="64" name="Rectangle 63">
              <a:extLst>
                <a:ext uri="{FF2B5EF4-FFF2-40B4-BE49-F238E27FC236}">
                  <a16:creationId xmlns:a16="http://schemas.microsoft.com/office/drawing/2014/main" id="{CC5D3DD9-628C-2C7B-7460-5F84720D33AA}"/>
                </a:ext>
              </a:extLst>
            </p:cNvPr>
            <p:cNvSpPr/>
            <p:nvPr/>
          </p:nvSpPr>
          <p:spPr>
            <a:xfrm>
              <a:off x="5364627"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62A188C-EF41-D973-2651-A14C9C87EE6C}"/>
                </a:ext>
              </a:extLst>
            </p:cNvPr>
            <p:cNvSpPr/>
            <p:nvPr/>
          </p:nvSpPr>
          <p:spPr>
            <a:xfrm>
              <a:off x="5798094"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7E0A2E7-B51D-0F20-56A9-CE2D26BF3BE6}"/>
                </a:ext>
              </a:extLst>
            </p:cNvPr>
            <p:cNvSpPr/>
            <p:nvPr/>
          </p:nvSpPr>
          <p:spPr>
            <a:xfrm>
              <a:off x="6231561"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5F3D165-3052-967B-D76F-573E4F5FFB25}"/>
                </a:ext>
              </a:extLst>
            </p:cNvPr>
            <p:cNvSpPr/>
            <p:nvPr/>
          </p:nvSpPr>
          <p:spPr>
            <a:xfrm>
              <a:off x="6665028"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7B04A0F-3721-ACD5-BE70-6A8FBD5A1CF4}"/>
                </a:ext>
              </a:extLst>
            </p:cNvPr>
            <p:cNvSpPr/>
            <p:nvPr/>
          </p:nvSpPr>
          <p:spPr>
            <a:xfrm>
              <a:off x="7098495"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634F13B6-CC02-6B3C-32D2-A8C4C889885A}"/>
                </a:ext>
              </a:extLst>
            </p:cNvPr>
            <p:cNvSpPr/>
            <p:nvPr/>
          </p:nvSpPr>
          <p:spPr>
            <a:xfrm>
              <a:off x="7531962"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908D98CA-E1E8-1BAC-2F08-A8B3B25ED6D6}"/>
                </a:ext>
              </a:extLst>
            </p:cNvPr>
            <p:cNvSpPr/>
            <p:nvPr/>
          </p:nvSpPr>
          <p:spPr>
            <a:xfrm>
              <a:off x="7965429" y="5610540"/>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1" name="Left Brace 270">
            <a:extLst>
              <a:ext uri="{FF2B5EF4-FFF2-40B4-BE49-F238E27FC236}">
                <a16:creationId xmlns:a16="http://schemas.microsoft.com/office/drawing/2014/main" id="{EF533676-D94B-F2D6-473D-4F44B2DE90BC}"/>
              </a:ext>
            </a:extLst>
          </p:cNvPr>
          <p:cNvSpPr/>
          <p:nvPr/>
        </p:nvSpPr>
        <p:spPr>
          <a:xfrm rot="5400000">
            <a:off x="3391093" y="5025720"/>
            <a:ext cx="147695" cy="487287"/>
          </a:xfrm>
          <a:prstGeom prst="leftBrace">
            <a:avLst>
              <a:gd name="adj1" fmla="val 34997"/>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5" name="Connector: Elbow 274">
            <a:extLst>
              <a:ext uri="{FF2B5EF4-FFF2-40B4-BE49-F238E27FC236}">
                <a16:creationId xmlns:a16="http://schemas.microsoft.com/office/drawing/2014/main" id="{6F97D27C-DAE6-F7D4-2190-7AB50DCB7D2E}"/>
              </a:ext>
            </a:extLst>
          </p:cNvPr>
          <p:cNvCxnSpPr>
            <a:cxnSpLocks/>
            <a:stCxn id="117" idx="1"/>
          </p:cNvCxnSpPr>
          <p:nvPr/>
        </p:nvCxnSpPr>
        <p:spPr>
          <a:xfrm rot="10800000" flipV="1">
            <a:off x="6902333" y="3246364"/>
            <a:ext cx="756914" cy="137964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F4AE60F-EB10-3E1A-8D9C-D66E7B9085E7}"/>
              </a:ext>
            </a:extLst>
          </p:cNvPr>
          <p:cNvSpPr txBox="1"/>
          <p:nvPr/>
        </p:nvSpPr>
        <p:spPr>
          <a:xfrm>
            <a:off x="5470672" y="2915360"/>
            <a:ext cx="1454037" cy="584775"/>
          </a:xfrm>
          <a:prstGeom prst="rect">
            <a:avLst/>
          </a:prstGeom>
          <a:noFill/>
        </p:spPr>
        <p:txBody>
          <a:bodyPr wrap="square" rtlCol="0">
            <a:spAutoFit/>
          </a:bodyPr>
          <a:lstStyle/>
          <a:p>
            <a:pPr algn="ctr" defTabSz="457200"/>
            <a:r>
              <a:rPr lang="en-US" sz="1600" b="1" dirty="0">
                <a:solidFill>
                  <a:srgbClr val="0070C0"/>
                </a:solidFill>
                <a:latin typeface="Arial" panose="020B0604020202020204" pitchFamily="34" charset="0"/>
                <a:cs typeface="Arial" panose="020B0604020202020204" pitchFamily="34" charset="0"/>
              </a:rPr>
              <a:t>Tensor </a:t>
            </a:r>
            <a:r>
              <a:rPr lang="en-US" sz="1600" b="1" dirty="0" err="1">
                <a:solidFill>
                  <a:srgbClr val="0070C0"/>
                </a:solidFill>
                <a:latin typeface="Arial" panose="020B0604020202020204" pitchFamily="34" charset="0"/>
                <a:cs typeface="Arial" panose="020B0604020202020204" pitchFamily="34" charset="0"/>
              </a:rPr>
              <a:t>Importances</a:t>
            </a:r>
            <a:endParaRPr lang="en-US" sz="1600" b="1" dirty="0">
              <a:solidFill>
                <a:srgbClr val="0070C0"/>
              </a:solidFill>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F762270E-3783-087A-6A41-830F8D8EA7EE}"/>
              </a:ext>
            </a:extLst>
          </p:cNvPr>
          <p:cNvSpPr/>
          <p:nvPr/>
        </p:nvSpPr>
        <p:spPr bwMode="auto">
          <a:xfrm>
            <a:off x="3465840" y="4920273"/>
            <a:ext cx="2813472" cy="270700"/>
          </a:xfrm>
          <a:custGeom>
            <a:avLst/>
            <a:gdLst>
              <a:gd name="connsiteX0" fmla="*/ 0 w 2495107"/>
              <a:gd name="connsiteY0" fmla="*/ 226948 h 226948"/>
              <a:gd name="connsiteX1" fmla="*/ 113414 w 2495107"/>
              <a:gd name="connsiteY1" fmla="*/ 99357 h 226948"/>
              <a:gd name="connsiteX2" fmla="*/ 630866 w 2495107"/>
              <a:gd name="connsiteY2" fmla="*/ 21385 h 226948"/>
              <a:gd name="connsiteX3" fmla="*/ 1545266 w 2495107"/>
              <a:gd name="connsiteY3" fmla="*/ 120 h 226948"/>
              <a:gd name="connsiteX4" fmla="*/ 2495107 w 2495107"/>
              <a:gd name="connsiteY4" fmla="*/ 14297 h 22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107" h="226948">
                <a:moveTo>
                  <a:pt x="0" y="226948"/>
                </a:moveTo>
                <a:cubicBezTo>
                  <a:pt x="4135" y="180282"/>
                  <a:pt x="8270" y="133617"/>
                  <a:pt x="113414" y="99357"/>
                </a:cubicBezTo>
                <a:cubicBezTo>
                  <a:pt x="218558" y="65096"/>
                  <a:pt x="392224" y="37924"/>
                  <a:pt x="630866" y="21385"/>
                </a:cubicBezTo>
                <a:cubicBezTo>
                  <a:pt x="869508" y="4846"/>
                  <a:pt x="1234559" y="1301"/>
                  <a:pt x="1545266" y="120"/>
                </a:cubicBezTo>
                <a:cubicBezTo>
                  <a:pt x="1855973" y="-1061"/>
                  <a:pt x="2175540" y="6618"/>
                  <a:pt x="2495107" y="14297"/>
                </a:cubicBezTo>
              </a:path>
            </a:pathLst>
          </a:custGeom>
          <a:noFill/>
          <a:ln w="28575">
            <a:solidFill>
              <a:srgbClr val="0070C0"/>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279" name="TextBox 278">
            <a:extLst>
              <a:ext uri="{FF2B5EF4-FFF2-40B4-BE49-F238E27FC236}">
                <a16:creationId xmlns:a16="http://schemas.microsoft.com/office/drawing/2014/main" id="{5E55A1D2-DA67-5E55-E018-D1927CC77C3E}"/>
              </a:ext>
            </a:extLst>
          </p:cNvPr>
          <p:cNvSpPr txBox="1"/>
          <p:nvPr/>
        </p:nvSpPr>
        <p:spPr>
          <a:xfrm>
            <a:off x="3704477" y="4306573"/>
            <a:ext cx="959653" cy="584775"/>
          </a:xfrm>
          <a:prstGeom prst="rect">
            <a:avLst/>
          </a:prstGeom>
          <a:noFill/>
          <a:ln>
            <a:noFill/>
          </a:ln>
        </p:spPr>
        <p:txBody>
          <a:bodyPr wrap="square" rtlCol="0">
            <a:spAutoFit/>
          </a:bodyPr>
          <a:lstStyle/>
          <a:p>
            <a:pPr algn="ctr" defTabSz="457200"/>
            <a:r>
              <a:rPr lang="en-US" sz="1600" b="1" dirty="0">
                <a:solidFill>
                  <a:srgbClr val="0070C0"/>
                </a:solidFill>
                <a:latin typeface="Arial" panose="020B0604020202020204" pitchFamily="34" charset="0"/>
                <a:cs typeface="Arial" panose="020B0604020202020204" pitchFamily="34" charset="0"/>
              </a:rPr>
              <a:t>Tensor Timings</a:t>
            </a:r>
          </a:p>
        </p:txBody>
      </p:sp>
    </p:spTree>
    <p:extLst>
      <p:ext uri="{BB962C8B-B14F-4D97-AF65-F5344CB8AC3E}">
        <p14:creationId xmlns:p14="http://schemas.microsoft.com/office/powerpoint/2010/main" val="19832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par>
                                <p:cTn id="104" presetID="10" presetClass="entr" presetSubtype="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500"/>
                                        <p:tgtEl>
                                          <p:spTgt spid="4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500"/>
                                        <p:tgtEl>
                                          <p:spTgt spid="58"/>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269"/>
                                        </p:tgtEl>
                                        <p:attrNameLst>
                                          <p:attrName>style.visibility</p:attrName>
                                        </p:attrNameLst>
                                      </p:cBhvr>
                                      <p:to>
                                        <p:strVal val="visible"/>
                                      </p:to>
                                    </p:set>
                                    <p:animEffect transition="in" filter="fade">
                                      <p:cBhvr>
                                        <p:cTn id="132" dur="500"/>
                                        <p:tgtEl>
                                          <p:spTgt spid="26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1"/>
                                        </p:tgtEl>
                                        <p:attrNameLst>
                                          <p:attrName>style.visibility</p:attrName>
                                        </p:attrNameLst>
                                      </p:cBhvr>
                                      <p:to>
                                        <p:strVal val="visible"/>
                                      </p:to>
                                    </p:set>
                                    <p:animEffect transition="in" filter="fade">
                                      <p:cBhvr>
                                        <p:cTn id="135" dur="500"/>
                                        <p:tgtEl>
                                          <p:spTgt spid="27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79"/>
                                        </p:tgtEl>
                                        <p:attrNameLst>
                                          <p:attrName>style.visibility</p:attrName>
                                        </p:attrNameLst>
                                      </p:cBhvr>
                                      <p:to>
                                        <p:strVal val="visible"/>
                                      </p:to>
                                    </p:set>
                                    <p:animEffect transition="in" filter="fade">
                                      <p:cBhvr>
                                        <p:cTn id="138" dur="500"/>
                                        <p:tgtEl>
                                          <p:spTgt spid="279"/>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500"/>
                                        <p:tgtEl>
                                          <p:spTgt spid="10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9"/>
                                        </p:tgtEl>
                                        <p:attrNameLst>
                                          <p:attrName>style.visibility</p:attrName>
                                        </p:attrNameLst>
                                      </p:cBhvr>
                                      <p:to>
                                        <p:strVal val="visible"/>
                                      </p:to>
                                    </p:set>
                                    <p:animEffect transition="in" filter="fade">
                                      <p:cBhvr>
                                        <p:cTn id="146" dur="500"/>
                                        <p:tgtEl>
                                          <p:spTgt spid="10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0"/>
                                        </p:tgtEl>
                                        <p:attrNameLst>
                                          <p:attrName>style.visibility</p:attrName>
                                        </p:attrNameLst>
                                      </p:cBhvr>
                                      <p:to>
                                        <p:strVal val="visible"/>
                                      </p:to>
                                    </p:set>
                                    <p:animEffect transition="in" filter="fade">
                                      <p:cBhvr>
                                        <p:cTn id="149" dur="500"/>
                                        <p:tgtEl>
                                          <p:spTgt spid="110"/>
                                        </p:tgtEl>
                                      </p:cBhvr>
                                    </p:animEffect>
                                  </p:childTnLst>
                                </p:cTn>
                              </p:par>
                              <p:par>
                                <p:cTn id="150" presetID="10" presetClass="entr" presetSubtype="0" fill="hold" nodeType="withEffect">
                                  <p:stCondLst>
                                    <p:cond delay="0"/>
                                  </p:stCondLst>
                                  <p:childTnLst>
                                    <p:set>
                                      <p:cBhvr>
                                        <p:cTn id="151" dur="1" fill="hold">
                                          <p:stCondLst>
                                            <p:cond delay="0"/>
                                          </p:stCondLst>
                                        </p:cTn>
                                        <p:tgtEl>
                                          <p:spTgt spid="111"/>
                                        </p:tgtEl>
                                        <p:attrNameLst>
                                          <p:attrName>style.visibility</p:attrName>
                                        </p:attrNameLst>
                                      </p:cBhvr>
                                      <p:to>
                                        <p:strVal val="visible"/>
                                      </p:to>
                                    </p:set>
                                    <p:animEffect transition="in" filter="fade">
                                      <p:cBhvr>
                                        <p:cTn id="152" dur="500"/>
                                        <p:tgtEl>
                                          <p:spTgt spid="111"/>
                                        </p:tgtEl>
                                      </p:cBhvr>
                                    </p:animEffect>
                                  </p:childTnLst>
                                </p:cTn>
                              </p:par>
                              <p:par>
                                <p:cTn id="153" presetID="10" presetClass="entr" presetSubtype="0" fill="hold" nodeType="withEffect">
                                  <p:stCondLst>
                                    <p:cond delay="0"/>
                                  </p:stCondLst>
                                  <p:childTnLst>
                                    <p:set>
                                      <p:cBhvr>
                                        <p:cTn id="154" dur="1" fill="hold">
                                          <p:stCondLst>
                                            <p:cond delay="0"/>
                                          </p:stCondLst>
                                        </p:cTn>
                                        <p:tgtEl>
                                          <p:spTgt spid="112"/>
                                        </p:tgtEl>
                                        <p:attrNameLst>
                                          <p:attrName>style.visibility</p:attrName>
                                        </p:attrNameLst>
                                      </p:cBhvr>
                                      <p:to>
                                        <p:strVal val="visible"/>
                                      </p:to>
                                    </p:set>
                                    <p:animEffect transition="in" filter="fade">
                                      <p:cBhvr>
                                        <p:cTn id="155" dur="500"/>
                                        <p:tgtEl>
                                          <p:spTgt spid="11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14"/>
                                        </p:tgtEl>
                                        <p:attrNameLst>
                                          <p:attrName>style.visibility</p:attrName>
                                        </p:attrNameLst>
                                      </p:cBhvr>
                                      <p:to>
                                        <p:strVal val="visible"/>
                                      </p:to>
                                    </p:set>
                                    <p:animEffect transition="in" filter="fade">
                                      <p:cBhvr>
                                        <p:cTn id="161" dur="500"/>
                                        <p:tgtEl>
                                          <p:spTgt spid="11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15"/>
                                        </p:tgtEl>
                                        <p:attrNameLst>
                                          <p:attrName>style.visibility</p:attrName>
                                        </p:attrNameLst>
                                      </p:cBhvr>
                                      <p:to>
                                        <p:strVal val="visible"/>
                                      </p:to>
                                    </p:set>
                                    <p:animEffect transition="in" filter="fade">
                                      <p:cBhvr>
                                        <p:cTn id="164" dur="500"/>
                                        <p:tgtEl>
                                          <p:spTgt spid="11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16"/>
                                        </p:tgtEl>
                                        <p:attrNameLst>
                                          <p:attrName>style.visibility</p:attrName>
                                        </p:attrNameLst>
                                      </p:cBhvr>
                                      <p:to>
                                        <p:strVal val="visible"/>
                                      </p:to>
                                    </p:set>
                                    <p:animEffect transition="in" filter="fade">
                                      <p:cBhvr>
                                        <p:cTn id="167" dur="500"/>
                                        <p:tgtEl>
                                          <p:spTgt spid="11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8"/>
                                        </p:tgtEl>
                                        <p:attrNameLst>
                                          <p:attrName>style.visibility</p:attrName>
                                        </p:attrNameLst>
                                      </p:cBhvr>
                                      <p:to>
                                        <p:strVal val="visible"/>
                                      </p:to>
                                    </p:set>
                                    <p:animEffect transition="in" filter="fade">
                                      <p:cBhvr>
                                        <p:cTn id="170" dur="500"/>
                                        <p:tgtEl>
                                          <p:spTgt spid="11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19"/>
                                        </p:tgtEl>
                                        <p:attrNameLst>
                                          <p:attrName>style.visibility</p:attrName>
                                        </p:attrNameLst>
                                      </p:cBhvr>
                                      <p:to>
                                        <p:strVal val="visible"/>
                                      </p:to>
                                    </p:set>
                                    <p:animEffect transition="in" filter="fade">
                                      <p:cBhvr>
                                        <p:cTn id="173" dur="500"/>
                                        <p:tgtEl>
                                          <p:spTgt spid="11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20"/>
                                        </p:tgtEl>
                                        <p:attrNameLst>
                                          <p:attrName>style.visibility</p:attrName>
                                        </p:attrNameLst>
                                      </p:cBhvr>
                                      <p:to>
                                        <p:strVal val="visible"/>
                                      </p:to>
                                    </p:set>
                                    <p:animEffect transition="in" filter="fade">
                                      <p:cBhvr>
                                        <p:cTn id="176" dur="500"/>
                                        <p:tgtEl>
                                          <p:spTgt spid="120"/>
                                        </p:tgtEl>
                                      </p:cBhvr>
                                    </p:animEffect>
                                  </p:childTnLst>
                                </p:cTn>
                              </p:par>
                              <p:par>
                                <p:cTn id="177" presetID="10" presetClass="entr" presetSubtype="0" fill="hold" nodeType="withEffect">
                                  <p:stCondLst>
                                    <p:cond delay="0"/>
                                  </p:stCondLst>
                                  <p:childTnLst>
                                    <p:set>
                                      <p:cBhvr>
                                        <p:cTn id="178" dur="1" fill="hold">
                                          <p:stCondLst>
                                            <p:cond delay="0"/>
                                          </p:stCondLst>
                                        </p:cTn>
                                        <p:tgtEl>
                                          <p:spTgt spid="121"/>
                                        </p:tgtEl>
                                        <p:attrNameLst>
                                          <p:attrName>style.visibility</p:attrName>
                                        </p:attrNameLst>
                                      </p:cBhvr>
                                      <p:to>
                                        <p:strVal val="visible"/>
                                      </p:to>
                                    </p:set>
                                    <p:animEffect transition="in" filter="fade">
                                      <p:cBhvr>
                                        <p:cTn id="179" dur="500"/>
                                        <p:tgtEl>
                                          <p:spTgt spid="121"/>
                                        </p:tgtEl>
                                      </p:cBhvr>
                                    </p:animEffect>
                                  </p:childTnLst>
                                </p:cTn>
                              </p:par>
                              <p:par>
                                <p:cTn id="180" presetID="10" presetClass="entr" presetSubtype="0" fill="hold" nodeType="withEffect">
                                  <p:stCondLst>
                                    <p:cond delay="0"/>
                                  </p:stCondLst>
                                  <p:childTnLst>
                                    <p:set>
                                      <p:cBhvr>
                                        <p:cTn id="181" dur="1" fill="hold">
                                          <p:stCondLst>
                                            <p:cond delay="0"/>
                                          </p:stCondLst>
                                        </p:cTn>
                                        <p:tgtEl>
                                          <p:spTgt spid="122"/>
                                        </p:tgtEl>
                                        <p:attrNameLst>
                                          <p:attrName>style.visibility</p:attrName>
                                        </p:attrNameLst>
                                      </p:cBhvr>
                                      <p:to>
                                        <p:strVal val="visible"/>
                                      </p:to>
                                    </p:set>
                                    <p:animEffect transition="in" filter="fade">
                                      <p:cBhvr>
                                        <p:cTn id="182" dur="500"/>
                                        <p:tgtEl>
                                          <p:spTgt spid="122"/>
                                        </p:tgtEl>
                                      </p:cBhvr>
                                    </p:animEffect>
                                  </p:childTnLst>
                                </p:cTn>
                              </p:par>
                              <p:par>
                                <p:cTn id="183" presetID="10" presetClass="entr" presetSubtype="0" fill="hold" nodeType="withEffect">
                                  <p:stCondLst>
                                    <p:cond delay="0"/>
                                  </p:stCondLst>
                                  <p:childTnLst>
                                    <p:set>
                                      <p:cBhvr>
                                        <p:cTn id="184" dur="1" fill="hold">
                                          <p:stCondLst>
                                            <p:cond delay="0"/>
                                          </p:stCondLst>
                                        </p:cTn>
                                        <p:tgtEl>
                                          <p:spTgt spid="123"/>
                                        </p:tgtEl>
                                        <p:attrNameLst>
                                          <p:attrName>style.visibility</p:attrName>
                                        </p:attrNameLst>
                                      </p:cBhvr>
                                      <p:to>
                                        <p:strVal val="visible"/>
                                      </p:to>
                                    </p:set>
                                    <p:animEffect transition="in" filter="fade">
                                      <p:cBhvr>
                                        <p:cTn id="185" dur="500"/>
                                        <p:tgtEl>
                                          <p:spTgt spid="123"/>
                                        </p:tgtEl>
                                      </p:cBhvr>
                                    </p:animEffect>
                                  </p:childTnLst>
                                </p:cTn>
                              </p:par>
                              <p:par>
                                <p:cTn id="186" presetID="10" presetClass="entr" presetSubtype="0" fill="hold" nodeType="withEffect">
                                  <p:stCondLst>
                                    <p:cond delay="0"/>
                                  </p:stCondLst>
                                  <p:childTnLst>
                                    <p:set>
                                      <p:cBhvr>
                                        <p:cTn id="187" dur="1" fill="hold">
                                          <p:stCondLst>
                                            <p:cond delay="0"/>
                                          </p:stCondLst>
                                        </p:cTn>
                                        <p:tgtEl>
                                          <p:spTgt spid="124"/>
                                        </p:tgtEl>
                                        <p:attrNameLst>
                                          <p:attrName>style.visibility</p:attrName>
                                        </p:attrNameLst>
                                      </p:cBhvr>
                                      <p:to>
                                        <p:strVal val="visible"/>
                                      </p:to>
                                    </p:set>
                                    <p:animEffect transition="in" filter="fade">
                                      <p:cBhvr>
                                        <p:cTn id="188" dur="500"/>
                                        <p:tgtEl>
                                          <p:spTgt spid="12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par>
                                <p:cTn id="192" presetID="10" presetClass="entr" presetSubtype="0" fill="hold" nodeType="withEffect">
                                  <p:stCondLst>
                                    <p:cond delay="0"/>
                                  </p:stCondLst>
                                  <p:childTnLst>
                                    <p:set>
                                      <p:cBhvr>
                                        <p:cTn id="193" dur="1" fill="hold">
                                          <p:stCondLst>
                                            <p:cond delay="0"/>
                                          </p:stCondLst>
                                        </p:cTn>
                                        <p:tgtEl>
                                          <p:spTgt spid="130"/>
                                        </p:tgtEl>
                                        <p:attrNameLst>
                                          <p:attrName>style.visibility</p:attrName>
                                        </p:attrNameLst>
                                      </p:cBhvr>
                                      <p:to>
                                        <p:strVal val="visible"/>
                                      </p:to>
                                    </p:set>
                                    <p:animEffect transition="in" filter="fade">
                                      <p:cBhvr>
                                        <p:cTn id="194" dur="500"/>
                                        <p:tgtEl>
                                          <p:spTgt spid="130"/>
                                        </p:tgtEl>
                                      </p:cBhvr>
                                    </p:animEffect>
                                  </p:childTnLst>
                                </p:cTn>
                              </p:par>
                              <p:par>
                                <p:cTn id="195" presetID="10" presetClass="entr" presetSubtype="0" fill="hold" nodeType="withEffect">
                                  <p:stCondLst>
                                    <p:cond delay="0"/>
                                  </p:stCondLst>
                                  <p:childTnLst>
                                    <p:set>
                                      <p:cBhvr>
                                        <p:cTn id="196" dur="1" fill="hold">
                                          <p:stCondLst>
                                            <p:cond delay="0"/>
                                          </p:stCondLst>
                                        </p:cTn>
                                        <p:tgtEl>
                                          <p:spTgt spid="131"/>
                                        </p:tgtEl>
                                        <p:attrNameLst>
                                          <p:attrName>style.visibility</p:attrName>
                                        </p:attrNameLst>
                                      </p:cBhvr>
                                      <p:to>
                                        <p:strVal val="visible"/>
                                      </p:to>
                                    </p:set>
                                    <p:animEffect transition="in" filter="fade">
                                      <p:cBhvr>
                                        <p:cTn id="197" dur="500"/>
                                        <p:tgtEl>
                                          <p:spTgt spid="131"/>
                                        </p:tgtEl>
                                      </p:cBhvr>
                                    </p:animEffect>
                                  </p:childTnLst>
                                </p:cTn>
                              </p:par>
                            </p:childTnLst>
                          </p:cTn>
                        </p:par>
                        <p:par>
                          <p:cTn id="198" fill="hold">
                            <p:stCondLst>
                              <p:cond delay="500"/>
                            </p:stCondLst>
                            <p:childTnLst>
                              <p:par>
                                <p:cTn id="199" presetID="10" presetClass="entr" presetSubtype="0" fill="hold" nodeType="afterEffect">
                                  <p:stCondLst>
                                    <p:cond delay="0"/>
                                  </p:stCondLst>
                                  <p:childTnLst>
                                    <p:set>
                                      <p:cBhvr>
                                        <p:cTn id="200" dur="1" fill="hold">
                                          <p:stCondLst>
                                            <p:cond delay="0"/>
                                          </p:stCondLst>
                                        </p:cTn>
                                        <p:tgtEl>
                                          <p:spTgt spid="132"/>
                                        </p:tgtEl>
                                        <p:attrNameLst>
                                          <p:attrName>style.visibility</p:attrName>
                                        </p:attrNameLst>
                                      </p:cBhvr>
                                      <p:to>
                                        <p:strVal val="visible"/>
                                      </p:to>
                                    </p:set>
                                    <p:animEffect transition="in" filter="fade">
                                      <p:cBhvr>
                                        <p:cTn id="201" dur="500"/>
                                        <p:tgtEl>
                                          <p:spTgt spid="132"/>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33"/>
                                        </p:tgtEl>
                                        <p:attrNameLst>
                                          <p:attrName>style.visibility</p:attrName>
                                        </p:attrNameLst>
                                      </p:cBhvr>
                                      <p:to>
                                        <p:strVal val="visible"/>
                                      </p:to>
                                    </p:set>
                                    <p:animEffect transition="in" filter="fade">
                                      <p:cBhvr>
                                        <p:cTn id="204" dur="500"/>
                                        <p:tgtEl>
                                          <p:spTgt spid="133"/>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fade">
                                      <p:cBhvr>
                                        <p:cTn id="207" dur="500"/>
                                        <p:tgtEl>
                                          <p:spTgt spid="11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54"/>
                                        </p:tgtEl>
                                        <p:attrNameLst>
                                          <p:attrName>style.visibility</p:attrName>
                                        </p:attrNameLst>
                                      </p:cBhvr>
                                      <p:to>
                                        <p:strVal val="visible"/>
                                      </p:to>
                                    </p:set>
                                    <p:animEffect transition="in" filter="fade">
                                      <p:cBhvr>
                                        <p:cTn id="210" dur="500"/>
                                        <p:tgtEl>
                                          <p:spTgt spid="15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202"/>
                                        </p:tgtEl>
                                        <p:attrNameLst>
                                          <p:attrName>style.visibility</p:attrName>
                                        </p:attrNameLst>
                                      </p:cBhvr>
                                      <p:to>
                                        <p:strVal val="visible"/>
                                      </p:to>
                                    </p:set>
                                    <p:animEffect transition="in" filter="fade">
                                      <p:cBhvr>
                                        <p:cTn id="215" dur="500"/>
                                        <p:tgtEl>
                                          <p:spTgt spid="202"/>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237"/>
                                        </p:tgtEl>
                                        <p:attrNameLst>
                                          <p:attrName>style.visibility</p:attrName>
                                        </p:attrNameLst>
                                      </p:cBhvr>
                                      <p:to>
                                        <p:strVal val="visible"/>
                                      </p:to>
                                    </p:set>
                                    <p:animEffect transition="in" filter="fade">
                                      <p:cBhvr>
                                        <p:cTn id="218" dur="500"/>
                                        <p:tgtEl>
                                          <p:spTgt spid="237"/>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238"/>
                                        </p:tgtEl>
                                        <p:attrNameLst>
                                          <p:attrName>style.visibility</p:attrName>
                                        </p:attrNameLst>
                                      </p:cBhvr>
                                      <p:to>
                                        <p:strVal val="visible"/>
                                      </p:to>
                                    </p:set>
                                    <p:animEffect transition="in" filter="fade">
                                      <p:cBhvr>
                                        <p:cTn id="221" dur="500"/>
                                        <p:tgtEl>
                                          <p:spTgt spid="238"/>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239"/>
                                        </p:tgtEl>
                                        <p:attrNameLst>
                                          <p:attrName>style.visibility</p:attrName>
                                        </p:attrNameLst>
                                      </p:cBhvr>
                                      <p:to>
                                        <p:strVal val="visible"/>
                                      </p:to>
                                    </p:set>
                                    <p:animEffect transition="in" filter="fade">
                                      <p:cBhvr>
                                        <p:cTn id="224" dur="500"/>
                                        <p:tgtEl>
                                          <p:spTgt spid="23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240"/>
                                        </p:tgtEl>
                                        <p:attrNameLst>
                                          <p:attrName>style.visibility</p:attrName>
                                        </p:attrNameLst>
                                      </p:cBhvr>
                                      <p:to>
                                        <p:strVal val="visible"/>
                                      </p:to>
                                    </p:set>
                                    <p:animEffect transition="in" filter="fade">
                                      <p:cBhvr>
                                        <p:cTn id="227" dur="500"/>
                                        <p:tgtEl>
                                          <p:spTgt spid="240"/>
                                        </p:tgtEl>
                                      </p:cBhvr>
                                    </p:animEffect>
                                  </p:childTnLst>
                                </p:cTn>
                              </p:par>
                              <p:par>
                                <p:cTn id="228" presetID="10" presetClass="entr" presetSubtype="0" fill="hold" nodeType="withEffect">
                                  <p:stCondLst>
                                    <p:cond delay="0"/>
                                  </p:stCondLst>
                                  <p:childTnLst>
                                    <p:set>
                                      <p:cBhvr>
                                        <p:cTn id="229" dur="1" fill="hold">
                                          <p:stCondLst>
                                            <p:cond delay="0"/>
                                          </p:stCondLst>
                                        </p:cTn>
                                        <p:tgtEl>
                                          <p:spTgt spid="275"/>
                                        </p:tgtEl>
                                        <p:attrNameLst>
                                          <p:attrName>style.visibility</p:attrName>
                                        </p:attrNameLst>
                                      </p:cBhvr>
                                      <p:to>
                                        <p:strVal val="visible"/>
                                      </p:to>
                                    </p:set>
                                    <p:animEffect transition="in" filter="fade">
                                      <p:cBhvr>
                                        <p:cTn id="230" dur="500"/>
                                        <p:tgtEl>
                                          <p:spTgt spid="27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278"/>
                                        </p:tgtEl>
                                        <p:attrNameLst>
                                          <p:attrName>style.visibility</p:attrName>
                                        </p:attrNameLst>
                                      </p:cBhvr>
                                      <p:to>
                                        <p:strVal val="visible"/>
                                      </p:to>
                                    </p:set>
                                    <p:animEffect transition="in" filter="fade">
                                      <p:cBhvr>
                                        <p:cTn id="233" dur="500"/>
                                        <p:tgtEl>
                                          <p:spTgt spid="278"/>
                                        </p:tgtEl>
                                      </p:cBhvr>
                                    </p:animEffect>
                                  </p:childTnLst>
                                </p:cTn>
                              </p:par>
                            </p:childTnLst>
                          </p:cTn>
                        </p:par>
                        <p:par>
                          <p:cTn id="234" fill="hold">
                            <p:stCondLst>
                              <p:cond delay="500"/>
                            </p:stCondLst>
                            <p:childTnLst>
                              <p:par>
                                <p:cTn id="235" presetID="10" presetClass="entr" presetSubtype="0" fill="hold" grpId="0" nodeType="afterEffect">
                                  <p:stCondLst>
                                    <p:cond delay="0"/>
                                  </p:stCondLst>
                                  <p:childTnLst>
                                    <p:set>
                                      <p:cBhvr>
                                        <p:cTn id="236" dur="1" fill="hold">
                                          <p:stCondLst>
                                            <p:cond delay="0"/>
                                          </p:stCondLst>
                                        </p:cTn>
                                        <p:tgtEl>
                                          <p:spTgt spid="204"/>
                                        </p:tgtEl>
                                        <p:attrNameLst>
                                          <p:attrName>style.visibility</p:attrName>
                                        </p:attrNameLst>
                                      </p:cBhvr>
                                      <p:to>
                                        <p:strVal val="visible"/>
                                      </p:to>
                                    </p:set>
                                    <p:animEffect transition="in" filter="fade">
                                      <p:cBhvr>
                                        <p:cTn id="237" dur="500"/>
                                        <p:tgtEl>
                                          <p:spTgt spid="204"/>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05"/>
                                        </p:tgtEl>
                                        <p:attrNameLst>
                                          <p:attrName>style.visibility</p:attrName>
                                        </p:attrNameLst>
                                      </p:cBhvr>
                                      <p:to>
                                        <p:strVal val="visible"/>
                                      </p:to>
                                    </p:set>
                                    <p:animEffect transition="in" filter="fade">
                                      <p:cBhvr>
                                        <p:cTn id="240" dur="500"/>
                                        <p:tgtEl>
                                          <p:spTgt spid="205"/>
                                        </p:tgtEl>
                                      </p:cBhvr>
                                    </p:animEffect>
                                  </p:childTnLst>
                                </p:cTn>
                              </p:par>
                            </p:childTnLst>
                          </p:cTn>
                        </p:par>
                        <p:par>
                          <p:cTn id="241" fill="hold">
                            <p:stCondLst>
                              <p:cond delay="1000"/>
                            </p:stCondLst>
                            <p:childTnLst>
                              <p:par>
                                <p:cTn id="242" presetID="10" presetClass="entr" presetSubtype="0" fill="hold" grpId="0" nodeType="afterEffect">
                                  <p:stCondLst>
                                    <p:cond delay="0"/>
                                  </p:stCondLst>
                                  <p:childTnLst>
                                    <p:set>
                                      <p:cBhvr>
                                        <p:cTn id="243" dur="1" fill="hold">
                                          <p:stCondLst>
                                            <p:cond delay="0"/>
                                          </p:stCondLst>
                                        </p:cTn>
                                        <p:tgtEl>
                                          <p:spTgt spid="208"/>
                                        </p:tgtEl>
                                        <p:attrNameLst>
                                          <p:attrName>style.visibility</p:attrName>
                                        </p:attrNameLst>
                                      </p:cBhvr>
                                      <p:to>
                                        <p:strVal val="visible"/>
                                      </p:to>
                                    </p:set>
                                    <p:animEffect transition="in" filter="fade">
                                      <p:cBhvr>
                                        <p:cTn id="244" dur="500"/>
                                        <p:tgtEl>
                                          <p:spTgt spid="208"/>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09"/>
                                        </p:tgtEl>
                                        <p:attrNameLst>
                                          <p:attrName>style.visibility</p:attrName>
                                        </p:attrNameLst>
                                      </p:cBhvr>
                                      <p:to>
                                        <p:strVal val="visible"/>
                                      </p:to>
                                    </p:set>
                                    <p:animEffect transition="in" filter="fade">
                                      <p:cBhvr>
                                        <p:cTn id="247" dur="500"/>
                                        <p:tgtEl>
                                          <p:spTgt spid="209"/>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210"/>
                                        </p:tgtEl>
                                        <p:attrNameLst>
                                          <p:attrName>style.visibility</p:attrName>
                                        </p:attrNameLst>
                                      </p:cBhvr>
                                      <p:to>
                                        <p:strVal val="visible"/>
                                      </p:to>
                                    </p:set>
                                    <p:animEffect transition="in" filter="fade">
                                      <p:cBhvr>
                                        <p:cTn id="250" dur="500"/>
                                        <p:tgtEl>
                                          <p:spTgt spid="210"/>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11"/>
                                        </p:tgtEl>
                                        <p:attrNameLst>
                                          <p:attrName>style.visibility</p:attrName>
                                        </p:attrNameLst>
                                      </p:cBhvr>
                                      <p:to>
                                        <p:strVal val="visible"/>
                                      </p:to>
                                    </p:set>
                                    <p:animEffect transition="in" filter="fade">
                                      <p:cBhvr>
                                        <p:cTn id="253" dur="500"/>
                                        <p:tgtEl>
                                          <p:spTgt spid="211"/>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212"/>
                                        </p:tgtEl>
                                        <p:attrNameLst>
                                          <p:attrName>style.visibility</p:attrName>
                                        </p:attrNameLst>
                                      </p:cBhvr>
                                      <p:to>
                                        <p:strVal val="visible"/>
                                      </p:to>
                                    </p:set>
                                    <p:animEffect transition="in" filter="fade">
                                      <p:cBhvr>
                                        <p:cTn id="256" dur="500"/>
                                        <p:tgtEl>
                                          <p:spTgt spid="212"/>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213"/>
                                        </p:tgtEl>
                                        <p:attrNameLst>
                                          <p:attrName>style.visibility</p:attrName>
                                        </p:attrNameLst>
                                      </p:cBhvr>
                                      <p:to>
                                        <p:strVal val="visible"/>
                                      </p:to>
                                    </p:set>
                                    <p:animEffect transition="in" filter="fade">
                                      <p:cBhvr>
                                        <p:cTn id="259" dur="500"/>
                                        <p:tgtEl>
                                          <p:spTgt spid="213"/>
                                        </p:tgtEl>
                                      </p:cBhvr>
                                    </p:animEffect>
                                  </p:childTnLst>
                                </p:cTn>
                              </p:par>
                              <p:par>
                                <p:cTn id="260" presetID="10" presetClass="entr" presetSubtype="0" fill="hold" nodeType="withEffect">
                                  <p:stCondLst>
                                    <p:cond delay="0"/>
                                  </p:stCondLst>
                                  <p:childTnLst>
                                    <p:set>
                                      <p:cBhvr>
                                        <p:cTn id="261" dur="1" fill="hold">
                                          <p:stCondLst>
                                            <p:cond delay="0"/>
                                          </p:stCondLst>
                                        </p:cTn>
                                        <p:tgtEl>
                                          <p:spTgt spid="214"/>
                                        </p:tgtEl>
                                        <p:attrNameLst>
                                          <p:attrName>style.visibility</p:attrName>
                                        </p:attrNameLst>
                                      </p:cBhvr>
                                      <p:to>
                                        <p:strVal val="visible"/>
                                      </p:to>
                                    </p:set>
                                    <p:animEffect transition="in" filter="fade">
                                      <p:cBhvr>
                                        <p:cTn id="262" dur="500"/>
                                        <p:tgtEl>
                                          <p:spTgt spid="214"/>
                                        </p:tgtEl>
                                      </p:cBhvr>
                                    </p:animEffect>
                                  </p:childTnLst>
                                </p:cTn>
                              </p:par>
                              <p:par>
                                <p:cTn id="263" presetID="10" presetClass="entr" presetSubtype="0" fill="hold" nodeType="withEffect">
                                  <p:stCondLst>
                                    <p:cond delay="0"/>
                                  </p:stCondLst>
                                  <p:childTnLst>
                                    <p:set>
                                      <p:cBhvr>
                                        <p:cTn id="264" dur="1" fill="hold">
                                          <p:stCondLst>
                                            <p:cond delay="0"/>
                                          </p:stCondLst>
                                        </p:cTn>
                                        <p:tgtEl>
                                          <p:spTgt spid="215"/>
                                        </p:tgtEl>
                                        <p:attrNameLst>
                                          <p:attrName>style.visibility</p:attrName>
                                        </p:attrNameLst>
                                      </p:cBhvr>
                                      <p:to>
                                        <p:strVal val="visible"/>
                                      </p:to>
                                    </p:set>
                                    <p:animEffect transition="in" filter="fade">
                                      <p:cBhvr>
                                        <p:cTn id="265" dur="500"/>
                                        <p:tgtEl>
                                          <p:spTgt spid="215"/>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16"/>
                                        </p:tgtEl>
                                        <p:attrNameLst>
                                          <p:attrName>style.visibility</p:attrName>
                                        </p:attrNameLst>
                                      </p:cBhvr>
                                      <p:to>
                                        <p:strVal val="visible"/>
                                      </p:to>
                                    </p:set>
                                    <p:animEffect transition="in" filter="fade">
                                      <p:cBhvr>
                                        <p:cTn id="268" dur="500"/>
                                        <p:tgtEl>
                                          <p:spTgt spid="216"/>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17"/>
                                        </p:tgtEl>
                                        <p:attrNameLst>
                                          <p:attrName>style.visibility</p:attrName>
                                        </p:attrNameLst>
                                      </p:cBhvr>
                                      <p:to>
                                        <p:strVal val="visible"/>
                                      </p:to>
                                    </p:set>
                                    <p:animEffect transition="in" filter="fade">
                                      <p:cBhvr>
                                        <p:cTn id="271" dur="500"/>
                                        <p:tgtEl>
                                          <p:spTgt spid="217"/>
                                        </p:tgtEl>
                                      </p:cBhvr>
                                    </p:animEffect>
                                  </p:childTnLst>
                                </p:cTn>
                              </p:par>
                              <p:par>
                                <p:cTn id="272" presetID="10" presetClass="entr" presetSubtype="0" fill="hold" nodeType="withEffect">
                                  <p:stCondLst>
                                    <p:cond delay="0"/>
                                  </p:stCondLst>
                                  <p:childTnLst>
                                    <p:set>
                                      <p:cBhvr>
                                        <p:cTn id="273" dur="1" fill="hold">
                                          <p:stCondLst>
                                            <p:cond delay="0"/>
                                          </p:stCondLst>
                                        </p:cTn>
                                        <p:tgtEl>
                                          <p:spTgt spid="218"/>
                                        </p:tgtEl>
                                        <p:attrNameLst>
                                          <p:attrName>style.visibility</p:attrName>
                                        </p:attrNameLst>
                                      </p:cBhvr>
                                      <p:to>
                                        <p:strVal val="visible"/>
                                      </p:to>
                                    </p:set>
                                    <p:animEffect transition="in" filter="fade">
                                      <p:cBhvr>
                                        <p:cTn id="274" dur="500"/>
                                        <p:tgtEl>
                                          <p:spTgt spid="218"/>
                                        </p:tgtEl>
                                      </p:cBhvr>
                                    </p:animEffect>
                                  </p:childTnLst>
                                </p:cTn>
                              </p:par>
                              <p:par>
                                <p:cTn id="275" presetID="10" presetClass="entr" presetSubtype="0" fill="hold" nodeType="withEffect">
                                  <p:stCondLst>
                                    <p:cond delay="0"/>
                                  </p:stCondLst>
                                  <p:childTnLst>
                                    <p:set>
                                      <p:cBhvr>
                                        <p:cTn id="276" dur="1" fill="hold">
                                          <p:stCondLst>
                                            <p:cond delay="0"/>
                                          </p:stCondLst>
                                        </p:cTn>
                                        <p:tgtEl>
                                          <p:spTgt spid="219"/>
                                        </p:tgtEl>
                                        <p:attrNameLst>
                                          <p:attrName>style.visibility</p:attrName>
                                        </p:attrNameLst>
                                      </p:cBhvr>
                                      <p:to>
                                        <p:strVal val="visible"/>
                                      </p:to>
                                    </p:set>
                                    <p:animEffect transition="in" filter="fade">
                                      <p:cBhvr>
                                        <p:cTn id="277" dur="500"/>
                                        <p:tgtEl>
                                          <p:spTgt spid="219"/>
                                        </p:tgtEl>
                                      </p:cBhvr>
                                    </p:animEffect>
                                  </p:childTnLst>
                                </p:cTn>
                              </p:par>
                              <p:par>
                                <p:cTn id="278" presetID="10" presetClass="entr" presetSubtype="0" fill="hold" nodeType="withEffect">
                                  <p:stCondLst>
                                    <p:cond delay="0"/>
                                  </p:stCondLst>
                                  <p:childTnLst>
                                    <p:set>
                                      <p:cBhvr>
                                        <p:cTn id="279" dur="1" fill="hold">
                                          <p:stCondLst>
                                            <p:cond delay="0"/>
                                          </p:stCondLst>
                                        </p:cTn>
                                        <p:tgtEl>
                                          <p:spTgt spid="223"/>
                                        </p:tgtEl>
                                        <p:attrNameLst>
                                          <p:attrName>style.visibility</p:attrName>
                                        </p:attrNameLst>
                                      </p:cBhvr>
                                      <p:to>
                                        <p:strVal val="visible"/>
                                      </p:to>
                                    </p:set>
                                    <p:animEffect transition="in" filter="fade">
                                      <p:cBhvr>
                                        <p:cTn id="280" dur="500"/>
                                        <p:tgtEl>
                                          <p:spTgt spid="223"/>
                                        </p:tgtEl>
                                      </p:cBhvr>
                                    </p:animEffect>
                                  </p:childTnLst>
                                </p:cTn>
                              </p:par>
                              <p:par>
                                <p:cTn id="281" presetID="10" presetClass="entr" presetSubtype="0" fill="hold" nodeType="withEffect">
                                  <p:stCondLst>
                                    <p:cond delay="0"/>
                                  </p:stCondLst>
                                  <p:childTnLst>
                                    <p:set>
                                      <p:cBhvr>
                                        <p:cTn id="282" dur="1" fill="hold">
                                          <p:stCondLst>
                                            <p:cond delay="0"/>
                                          </p:stCondLst>
                                        </p:cTn>
                                        <p:tgtEl>
                                          <p:spTgt spid="227"/>
                                        </p:tgtEl>
                                        <p:attrNameLst>
                                          <p:attrName>style.visibility</p:attrName>
                                        </p:attrNameLst>
                                      </p:cBhvr>
                                      <p:to>
                                        <p:strVal val="visible"/>
                                      </p:to>
                                    </p:set>
                                    <p:animEffect transition="in" filter="fade">
                                      <p:cBhvr>
                                        <p:cTn id="283" dur="500"/>
                                        <p:tgtEl>
                                          <p:spTgt spid="227"/>
                                        </p:tgtEl>
                                      </p:cBhvr>
                                    </p:animEffect>
                                  </p:childTnLst>
                                </p:cTn>
                              </p:par>
                              <p:par>
                                <p:cTn id="284" presetID="10" presetClass="entr" presetSubtype="0" fill="hold" nodeType="withEffect">
                                  <p:stCondLst>
                                    <p:cond delay="0"/>
                                  </p:stCondLst>
                                  <p:childTnLst>
                                    <p:set>
                                      <p:cBhvr>
                                        <p:cTn id="285" dur="1" fill="hold">
                                          <p:stCondLst>
                                            <p:cond delay="0"/>
                                          </p:stCondLst>
                                        </p:cTn>
                                        <p:tgtEl>
                                          <p:spTgt spid="234"/>
                                        </p:tgtEl>
                                        <p:attrNameLst>
                                          <p:attrName>style.visibility</p:attrName>
                                        </p:attrNameLst>
                                      </p:cBhvr>
                                      <p:to>
                                        <p:strVal val="visible"/>
                                      </p:to>
                                    </p:set>
                                    <p:animEffect transition="in" filter="fade">
                                      <p:cBhvr>
                                        <p:cTn id="286" dur="500"/>
                                        <p:tgtEl>
                                          <p:spTgt spid="234"/>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33"/>
                                        </p:tgtEl>
                                        <p:attrNameLst>
                                          <p:attrName>style.visibility</p:attrName>
                                        </p:attrNameLst>
                                      </p:cBhvr>
                                      <p:to>
                                        <p:strVal val="visible"/>
                                      </p:to>
                                    </p:set>
                                    <p:animEffect transition="in" filter="fade">
                                      <p:cBhvr>
                                        <p:cTn id="289" dur="500"/>
                                        <p:tgtEl>
                                          <p:spTgt spid="233"/>
                                        </p:tgtEl>
                                      </p:cBhvr>
                                    </p:animEffect>
                                  </p:childTnLst>
                                </p:cTn>
                              </p:par>
                              <p:par>
                                <p:cTn id="290" presetID="10" presetClass="entr" presetSubtype="0" fill="hold" nodeType="withEffect">
                                  <p:stCondLst>
                                    <p:cond delay="0"/>
                                  </p:stCondLst>
                                  <p:childTnLst>
                                    <p:set>
                                      <p:cBhvr>
                                        <p:cTn id="291" dur="1" fill="hold">
                                          <p:stCondLst>
                                            <p:cond delay="0"/>
                                          </p:stCondLst>
                                        </p:cTn>
                                        <p:tgtEl>
                                          <p:spTgt spid="207"/>
                                        </p:tgtEl>
                                        <p:attrNameLst>
                                          <p:attrName>style.visibility</p:attrName>
                                        </p:attrNameLst>
                                      </p:cBhvr>
                                      <p:to>
                                        <p:strVal val="visible"/>
                                      </p:to>
                                    </p:set>
                                    <p:animEffect transition="in" filter="fade">
                                      <p:cBhvr>
                                        <p:cTn id="292" dur="500"/>
                                        <p:tgtEl>
                                          <p:spTgt spid="207"/>
                                        </p:tgtEl>
                                      </p:cBhvr>
                                    </p:animEffect>
                                  </p:childTnLst>
                                </p:cTn>
                              </p:par>
                              <p:par>
                                <p:cTn id="293" presetID="10" presetClass="entr" presetSubtype="0" fill="hold" nodeType="withEffect">
                                  <p:stCondLst>
                                    <p:cond delay="0"/>
                                  </p:stCondLst>
                                  <p:childTnLst>
                                    <p:set>
                                      <p:cBhvr>
                                        <p:cTn id="294" dur="1" fill="hold">
                                          <p:stCondLst>
                                            <p:cond delay="0"/>
                                          </p:stCondLst>
                                        </p:cTn>
                                        <p:tgtEl>
                                          <p:spTgt spid="203"/>
                                        </p:tgtEl>
                                        <p:attrNameLst>
                                          <p:attrName>style.visibility</p:attrName>
                                        </p:attrNameLst>
                                      </p:cBhvr>
                                      <p:to>
                                        <p:strVal val="visible"/>
                                      </p:to>
                                    </p:set>
                                    <p:animEffect transition="in" filter="fade">
                                      <p:cBhvr>
                                        <p:cTn id="295" dur="500"/>
                                        <p:tgtEl>
                                          <p:spTgt spid="20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206"/>
                                        </p:tgtEl>
                                        <p:attrNameLst>
                                          <p:attrName>style.visibility</p:attrName>
                                        </p:attrNameLst>
                                      </p:cBhvr>
                                      <p:to>
                                        <p:strVal val="visible"/>
                                      </p:to>
                                    </p:set>
                                    <p:animEffect transition="in" filter="fade">
                                      <p:cBhvr>
                                        <p:cTn id="298" dur="500"/>
                                        <p:tgtEl>
                                          <p:spTgt spid="206"/>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44"/>
                                        </p:tgtEl>
                                        <p:attrNameLst>
                                          <p:attrName>style.visibility</p:attrName>
                                        </p:attrNameLst>
                                      </p:cBhvr>
                                      <p:to>
                                        <p:strVal val="visible"/>
                                      </p:to>
                                    </p:set>
                                    <p:animEffect transition="in" filter="fade">
                                      <p:cBhvr>
                                        <p:cTn id="301"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6" grpId="0"/>
      <p:bldP spid="29" grpId="0" animBg="1"/>
      <p:bldP spid="31" grpId="0" animBg="1"/>
      <p:bldP spid="33" grpId="0" animBg="1"/>
      <p:bldP spid="40" grpId="0"/>
      <p:bldP spid="41" grpId="0"/>
      <p:bldP spid="42" grpId="0"/>
      <p:bldP spid="43" grpId="0" animBg="1"/>
      <p:bldP spid="44" grpId="0" animBg="1"/>
      <p:bldP spid="58" grpId="0"/>
      <p:bldP spid="72" grpId="0"/>
      <p:bldP spid="108" grpId="0" animBg="1"/>
      <p:bldP spid="109" grpId="0" animBg="1"/>
      <p:bldP spid="110" grpId="0" animBg="1"/>
      <p:bldP spid="114" grpId="0"/>
      <p:bldP spid="115" grpId="0"/>
      <p:bldP spid="116" grpId="0"/>
      <p:bldP spid="117" grpId="0" animBg="1"/>
      <p:bldP spid="118" grpId="0" animBg="1"/>
      <p:bldP spid="119" grpId="0" animBg="1"/>
      <p:bldP spid="120" grpId="0" animBg="1"/>
      <p:bldP spid="129" grpId="0" animBg="1"/>
      <p:bldP spid="133" grpId="0" animBg="1"/>
      <p:bldP spid="202" grpId="0" animBg="1"/>
      <p:bldP spid="204" grpId="0" animBg="1"/>
      <p:bldP spid="205" grpId="0"/>
      <p:bldP spid="206" grpId="0" animBg="1"/>
      <p:bldP spid="208" grpId="0" animBg="1"/>
      <p:bldP spid="209" grpId="0" animBg="1"/>
      <p:bldP spid="210" grpId="0" animBg="1"/>
      <p:bldP spid="211" grpId="0"/>
      <p:bldP spid="212" grpId="0"/>
      <p:bldP spid="213" grpId="0"/>
      <p:bldP spid="216" grpId="0" animBg="1"/>
      <p:bldP spid="217" grpId="0"/>
      <p:bldP spid="233" grpId="0"/>
      <p:bldP spid="237" grpId="0" animBg="1"/>
      <p:bldP spid="238" grpId="0"/>
      <p:bldP spid="239" grpId="0" animBg="1"/>
      <p:bldP spid="240" grpId="0"/>
      <p:bldP spid="244" grpId="0"/>
      <p:bldP spid="269" grpId="0" animBg="1"/>
      <p:bldP spid="28" grpId="0" animBg="1"/>
      <p:bldP spid="271" grpId="0" animBg="1"/>
      <p:bldP spid="154" grpId="0"/>
      <p:bldP spid="278" grpId="0" animBg="1"/>
      <p:bldP spid="2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0F46-CBA9-D7B8-F602-C73EC9C0A157}"/>
              </a:ext>
            </a:extLst>
          </p:cNvPr>
          <p:cNvSpPr>
            <a:spLocks noGrp="1"/>
          </p:cNvSpPr>
          <p:nvPr>
            <p:ph type="title"/>
          </p:nvPr>
        </p:nvSpPr>
        <p:spPr/>
        <p:txBody>
          <a:bodyPr>
            <a:normAutofit/>
          </a:bodyPr>
          <a:lstStyle/>
          <a:p>
            <a:r>
              <a:rPr lang="en-US" sz="3600" dirty="0"/>
              <a:t>Implementation &amp; Evaluation Setup</a:t>
            </a:r>
          </a:p>
        </p:txBody>
      </p:sp>
      <p:sp>
        <p:nvSpPr>
          <p:cNvPr id="5" name="TextBox 4">
            <a:extLst>
              <a:ext uri="{FF2B5EF4-FFF2-40B4-BE49-F238E27FC236}">
                <a16:creationId xmlns:a16="http://schemas.microsoft.com/office/drawing/2014/main" id="{2C1407CB-F919-C084-A9EA-AF07DCFD9979}"/>
              </a:ext>
            </a:extLst>
          </p:cNvPr>
          <p:cNvSpPr txBox="1"/>
          <p:nvPr/>
        </p:nvSpPr>
        <p:spPr>
          <a:xfrm>
            <a:off x="477982" y="1277592"/>
            <a:ext cx="6851073" cy="1523494"/>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Devices for NN training</a:t>
            </a:r>
          </a:p>
          <a:p>
            <a:pPr marL="741363" lvl="1" indent="-284163">
              <a:spcAft>
                <a:spcPts val="600"/>
              </a:spcAft>
              <a:buFont typeface="Arial" panose="020B0604020202020204" pitchFamily="34" charset="0"/>
              <a:buChar char="•"/>
            </a:pPr>
            <a:r>
              <a:rPr lang="en-US" b="1" dirty="0"/>
              <a:t>GPU Platform: </a:t>
            </a:r>
            <a:r>
              <a:rPr lang="en-US" dirty="0"/>
              <a:t>Nvidia Jetson TX2 + SATA SSD</a:t>
            </a:r>
          </a:p>
          <a:p>
            <a:pPr marL="741363" lvl="1" indent="-284163">
              <a:spcAft>
                <a:spcPts val="600"/>
              </a:spcAft>
              <a:buFont typeface="Arial" panose="020B0604020202020204" pitchFamily="34" charset="0"/>
              <a:buChar char="•"/>
            </a:pPr>
            <a:r>
              <a:rPr lang="en-US" b="1" dirty="0"/>
              <a:t>CPU Platform: </a:t>
            </a:r>
            <a:r>
              <a:rPr lang="en-US" dirty="0"/>
              <a:t>Raspberry Pi 4B</a:t>
            </a:r>
          </a:p>
          <a:p>
            <a:pPr marL="741363" lvl="1" indent="-284163">
              <a:spcAft>
                <a:spcPts val="600"/>
              </a:spcAft>
              <a:buFont typeface="Arial" panose="020B0604020202020204" pitchFamily="34" charset="0"/>
              <a:buChar char="•"/>
            </a:pPr>
            <a:r>
              <a:rPr lang="en-US" dirty="0"/>
              <a:t>Training code is implemented using TensorFlow</a:t>
            </a:r>
          </a:p>
        </p:txBody>
      </p:sp>
      <p:pic>
        <p:nvPicPr>
          <p:cNvPr id="7" name="Picture 6">
            <a:extLst>
              <a:ext uri="{FF2B5EF4-FFF2-40B4-BE49-F238E27FC236}">
                <a16:creationId xmlns:a16="http://schemas.microsoft.com/office/drawing/2014/main" id="{D81EDFC0-4542-A28D-2B90-01EE12E8B41C}"/>
              </a:ext>
            </a:extLst>
          </p:cNvPr>
          <p:cNvPicPr>
            <a:picLocks noChangeAspect="1"/>
          </p:cNvPicPr>
          <p:nvPr/>
        </p:nvPicPr>
        <p:blipFill>
          <a:blip r:embed="rId3"/>
          <a:stretch>
            <a:fillRect/>
          </a:stretch>
        </p:blipFill>
        <p:spPr>
          <a:xfrm>
            <a:off x="8312728" y="1410945"/>
            <a:ext cx="3401290" cy="1609492"/>
          </a:xfrm>
          <a:prstGeom prst="rect">
            <a:avLst/>
          </a:prstGeom>
        </p:spPr>
      </p:pic>
      <p:sp>
        <p:nvSpPr>
          <p:cNvPr id="8" name="TextBox 7">
            <a:extLst>
              <a:ext uri="{FF2B5EF4-FFF2-40B4-BE49-F238E27FC236}">
                <a16:creationId xmlns:a16="http://schemas.microsoft.com/office/drawing/2014/main" id="{B91D70DF-03BE-4951-A1D9-D2A44FAC3D25}"/>
              </a:ext>
            </a:extLst>
          </p:cNvPr>
          <p:cNvSpPr txBox="1"/>
          <p:nvPr/>
        </p:nvSpPr>
        <p:spPr>
          <a:xfrm>
            <a:off x="477982" y="2751424"/>
            <a:ext cx="7682345" cy="1877437"/>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Baselines</a:t>
            </a:r>
          </a:p>
          <a:p>
            <a:pPr marL="741363" lvl="1" indent="-284163">
              <a:spcAft>
                <a:spcPts val="600"/>
              </a:spcAft>
              <a:buFont typeface="Arial" panose="020B0604020202020204" pitchFamily="34" charset="0"/>
              <a:buChar char="•"/>
            </a:pPr>
            <a:r>
              <a:rPr lang="en-US" b="1" dirty="0"/>
              <a:t>Full training: </a:t>
            </a:r>
            <a:r>
              <a:rPr lang="en-US" dirty="0"/>
              <a:t>train all NN weights</a:t>
            </a:r>
          </a:p>
          <a:p>
            <a:pPr marL="741363" lvl="1" indent="-284163">
              <a:spcAft>
                <a:spcPts val="600"/>
              </a:spcAft>
              <a:buFont typeface="Arial" panose="020B0604020202020204" pitchFamily="34" charset="0"/>
              <a:buChar char="•"/>
            </a:pPr>
            <a:r>
              <a:rPr lang="en-US" b="1" dirty="0"/>
              <a:t>Traditional TL [1, 2]:</a:t>
            </a:r>
            <a:r>
              <a:rPr lang="en-US" dirty="0"/>
              <a:t> train only last a few prediction layers</a:t>
            </a:r>
          </a:p>
          <a:p>
            <a:pPr marL="741363" lvl="1" indent="-284163">
              <a:spcAft>
                <a:spcPts val="600"/>
              </a:spcAft>
              <a:buFont typeface="Arial" panose="020B0604020202020204" pitchFamily="34" charset="0"/>
              <a:buChar char="•"/>
            </a:pPr>
            <a:r>
              <a:rPr lang="en-US" b="1" dirty="0"/>
              <a:t>BN + Bias [3, 4]: </a:t>
            </a:r>
            <a:r>
              <a:rPr lang="en-US" dirty="0"/>
              <a:t>train bias weights &amp; batch normalization layers</a:t>
            </a:r>
          </a:p>
          <a:p>
            <a:pPr marL="741363" lvl="1" indent="-284163">
              <a:spcAft>
                <a:spcPts val="600"/>
              </a:spcAft>
              <a:buFont typeface="Arial" panose="020B0604020202020204" pitchFamily="34" charset="0"/>
              <a:buChar char="•"/>
            </a:pPr>
            <a:r>
              <a:rPr lang="en-US" b="1" dirty="0" err="1"/>
              <a:t>PruneTrain</a:t>
            </a:r>
            <a:r>
              <a:rPr lang="en-US" b="1" dirty="0"/>
              <a:t> [5]: </a:t>
            </a:r>
            <a:r>
              <a:rPr lang="en-US" dirty="0"/>
              <a:t>online pruning</a:t>
            </a:r>
          </a:p>
        </p:txBody>
      </p:sp>
      <p:sp>
        <p:nvSpPr>
          <p:cNvPr id="9" name="TextBox 8">
            <a:extLst>
              <a:ext uri="{FF2B5EF4-FFF2-40B4-BE49-F238E27FC236}">
                <a16:creationId xmlns:a16="http://schemas.microsoft.com/office/drawing/2014/main" id="{B1B46652-2E29-C88E-F909-339D408DA096}"/>
              </a:ext>
            </a:extLst>
          </p:cNvPr>
          <p:cNvSpPr txBox="1"/>
          <p:nvPr/>
        </p:nvSpPr>
        <p:spPr>
          <a:xfrm>
            <a:off x="477982" y="4628861"/>
            <a:ext cx="8541327" cy="1169551"/>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Models &amp; Datasets</a:t>
            </a:r>
          </a:p>
          <a:p>
            <a:pPr marL="741363" lvl="1" indent="-284163">
              <a:spcAft>
                <a:spcPts val="600"/>
              </a:spcAft>
              <a:buFont typeface="Arial" panose="020B0604020202020204" pitchFamily="34" charset="0"/>
              <a:buChar char="•"/>
            </a:pPr>
            <a:r>
              <a:rPr lang="en-US" dirty="0"/>
              <a:t>ResNet50, VGG16, MobileNetV2, Vision Transformer</a:t>
            </a:r>
          </a:p>
          <a:p>
            <a:pPr marL="741363" lvl="1" indent="-284163">
              <a:spcAft>
                <a:spcPts val="600"/>
              </a:spcAft>
              <a:buFont typeface="Arial" panose="020B0604020202020204" pitchFamily="34" charset="0"/>
              <a:buChar char="•"/>
            </a:pPr>
            <a:r>
              <a:rPr lang="en-US" dirty="0"/>
              <a:t>CUB-200, Stanford Dogs, Oxford Pets for fine-grained image classification</a:t>
            </a:r>
          </a:p>
        </p:txBody>
      </p:sp>
      <p:sp>
        <p:nvSpPr>
          <p:cNvPr id="12" name="TextBox 11">
            <a:extLst>
              <a:ext uri="{FF2B5EF4-FFF2-40B4-BE49-F238E27FC236}">
                <a16:creationId xmlns:a16="http://schemas.microsoft.com/office/drawing/2014/main" id="{63DC9699-22B4-D51B-E624-3CA629C17C1D}"/>
              </a:ext>
            </a:extLst>
          </p:cNvPr>
          <p:cNvSpPr txBox="1"/>
          <p:nvPr/>
        </p:nvSpPr>
        <p:spPr>
          <a:xfrm>
            <a:off x="609601" y="5915006"/>
            <a:ext cx="6837218" cy="276999"/>
          </a:xfrm>
          <a:prstGeom prst="rect">
            <a:avLst/>
          </a:prstGeom>
          <a:noFill/>
        </p:spPr>
        <p:txBody>
          <a:bodyPr wrap="square">
            <a:spAutoFit/>
          </a:bodyPr>
          <a:lstStyle/>
          <a:p>
            <a:r>
              <a:rPr lang="en-US" sz="1200" dirty="0"/>
              <a:t>[1] J. Donahue et al. </a:t>
            </a:r>
            <a:r>
              <a:rPr lang="en-US" sz="1200" dirty="0" err="1"/>
              <a:t>Decaf:A</a:t>
            </a:r>
            <a:r>
              <a:rPr lang="en-US" sz="1200" dirty="0"/>
              <a:t> deep convolutional activation feature for generic visual recognition. ICML 2014</a:t>
            </a:r>
          </a:p>
        </p:txBody>
      </p:sp>
      <p:sp>
        <p:nvSpPr>
          <p:cNvPr id="13" name="TextBox 12">
            <a:extLst>
              <a:ext uri="{FF2B5EF4-FFF2-40B4-BE49-F238E27FC236}">
                <a16:creationId xmlns:a16="http://schemas.microsoft.com/office/drawing/2014/main" id="{76EAF6D5-8F65-CF18-DD46-29400BEC5BD2}"/>
              </a:ext>
            </a:extLst>
          </p:cNvPr>
          <p:cNvSpPr txBox="1"/>
          <p:nvPr/>
        </p:nvSpPr>
        <p:spPr>
          <a:xfrm>
            <a:off x="609601" y="6072906"/>
            <a:ext cx="6449290" cy="276999"/>
          </a:xfrm>
          <a:prstGeom prst="rect">
            <a:avLst/>
          </a:prstGeom>
          <a:noFill/>
        </p:spPr>
        <p:txBody>
          <a:bodyPr wrap="square">
            <a:spAutoFit/>
          </a:bodyPr>
          <a:lstStyle/>
          <a:p>
            <a:r>
              <a:rPr lang="en-US" sz="1200" dirty="0"/>
              <a:t>[2] K. </a:t>
            </a:r>
            <a:r>
              <a:rPr lang="en-US" sz="1200" dirty="0" err="1"/>
              <a:t>Simonyan</a:t>
            </a:r>
            <a:r>
              <a:rPr lang="en-US" sz="1200" dirty="0"/>
              <a:t> et al. Very deep convolutional networks for large-scale image recognition. ICLR 2015</a:t>
            </a:r>
          </a:p>
        </p:txBody>
      </p:sp>
      <p:sp>
        <p:nvSpPr>
          <p:cNvPr id="14" name="TextBox 13">
            <a:extLst>
              <a:ext uri="{FF2B5EF4-FFF2-40B4-BE49-F238E27FC236}">
                <a16:creationId xmlns:a16="http://schemas.microsoft.com/office/drawing/2014/main" id="{B40D8605-EE1B-FFB0-1604-C2C6B310582C}"/>
              </a:ext>
            </a:extLst>
          </p:cNvPr>
          <p:cNvSpPr txBox="1"/>
          <p:nvPr/>
        </p:nvSpPr>
        <p:spPr>
          <a:xfrm>
            <a:off x="609601" y="6230806"/>
            <a:ext cx="7100454" cy="276999"/>
          </a:xfrm>
          <a:prstGeom prst="rect">
            <a:avLst/>
          </a:prstGeom>
          <a:noFill/>
        </p:spPr>
        <p:txBody>
          <a:bodyPr wrap="square">
            <a:spAutoFit/>
          </a:bodyPr>
          <a:lstStyle/>
          <a:p>
            <a:r>
              <a:rPr lang="en-US" sz="1200" dirty="0"/>
              <a:t>[3] H. Cai et al. </a:t>
            </a:r>
            <a:r>
              <a:rPr lang="en-US" sz="1200" dirty="0" err="1"/>
              <a:t>Tinytl</a:t>
            </a:r>
            <a:r>
              <a:rPr lang="en-US" sz="1200" dirty="0"/>
              <a:t>: Reduce activations, not trainable parameters for efficient on-device learning. NIPS 2020</a:t>
            </a:r>
          </a:p>
        </p:txBody>
      </p:sp>
      <p:sp>
        <p:nvSpPr>
          <p:cNvPr id="15" name="TextBox 14">
            <a:extLst>
              <a:ext uri="{FF2B5EF4-FFF2-40B4-BE49-F238E27FC236}">
                <a16:creationId xmlns:a16="http://schemas.microsoft.com/office/drawing/2014/main" id="{8F08D0A8-B8D7-7E74-EB3A-F449787E1723}"/>
              </a:ext>
            </a:extLst>
          </p:cNvPr>
          <p:cNvSpPr txBox="1"/>
          <p:nvPr/>
        </p:nvSpPr>
        <p:spPr>
          <a:xfrm>
            <a:off x="609600" y="6397673"/>
            <a:ext cx="7100454" cy="276999"/>
          </a:xfrm>
          <a:prstGeom prst="rect">
            <a:avLst/>
          </a:prstGeom>
          <a:noFill/>
        </p:spPr>
        <p:txBody>
          <a:bodyPr wrap="square">
            <a:spAutoFit/>
          </a:bodyPr>
          <a:lstStyle/>
          <a:p>
            <a:r>
              <a:rPr lang="en-US" sz="1200" dirty="0"/>
              <a:t>[4] P. K. </a:t>
            </a:r>
            <a:r>
              <a:rPr lang="en-US" sz="1200" dirty="0" err="1"/>
              <a:t>Mudrakarta</a:t>
            </a:r>
            <a:r>
              <a:rPr lang="en-US" sz="1200" dirty="0"/>
              <a:t> et al. K for the Price of 1: Parameter-efficient Multi-task and Transfer Learning. ICLR 2019</a:t>
            </a:r>
          </a:p>
        </p:txBody>
      </p:sp>
      <p:sp>
        <p:nvSpPr>
          <p:cNvPr id="16" name="TextBox 15">
            <a:extLst>
              <a:ext uri="{FF2B5EF4-FFF2-40B4-BE49-F238E27FC236}">
                <a16:creationId xmlns:a16="http://schemas.microsoft.com/office/drawing/2014/main" id="{CA0917A0-951F-E737-6403-E9B41875E495}"/>
              </a:ext>
            </a:extLst>
          </p:cNvPr>
          <p:cNvSpPr txBox="1"/>
          <p:nvPr/>
        </p:nvSpPr>
        <p:spPr>
          <a:xfrm>
            <a:off x="609599" y="6550073"/>
            <a:ext cx="7176655" cy="276999"/>
          </a:xfrm>
          <a:prstGeom prst="rect">
            <a:avLst/>
          </a:prstGeom>
          <a:noFill/>
        </p:spPr>
        <p:txBody>
          <a:bodyPr wrap="square">
            <a:spAutoFit/>
          </a:bodyPr>
          <a:lstStyle/>
          <a:p>
            <a:r>
              <a:rPr lang="en-US" sz="1200" dirty="0"/>
              <a:t>[5] S. </a:t>
            </a:r>
            <a:r>
              <a:rPr lang="en-US" sz="1200" dirty="0" err="1"/>
              <a:t>Lym</a:t>
            </a:r>
            <a:r>
              <a:rPr lang="en-US" sz="1200" dirty="0"/>
              <a:t> et al. </a:t>
            </a:r>
            <a:r>
              <a:rPr lang="en-US" sz="1200" dirty="0" err="1"/>
              <a:t>Prunetrain</a:t>
            </a:r>
            <a:r>
              <a:rPr lang="en-US" sz="1200" dirty="0"/>
              <a:t>: fast neural network training by dynamic sparse model reconfiguration. SC’19</a:t>
            </a:r>
          </a:p>
        </p:txBody>
      </p:sp>
      <p:pic>
        <p:nvPicPr>
          <p:cNvPr id="1026" name="Picture 2">
            <a:extLst>
              <a:ext uri="{FF2B5EF4-FFF2-40B4-BE49-F238E27FC236}">
                <a16:creationId xmlns:a16="http://schemas.microsoft.com/office/drawing/2014/main" id="{CB259E72-652E-67E4-3E60-6850A97E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745" y="4230258"/>
            <a:ext cx="3778490" cy="18774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65085D-5507-869E-64D1-2F78775C8C09}"/>
              </a:ext>
            </a:extLst>
          </p:cNvPr>
          <p:cNvSpPr txBox="1"/>
          <p:nvPr/>
        </p:nvSpPr>
        <p:spPr>
          <a:xfrm>
            <a:off x="8265799" y="3583927"/>
            <a:ext cx="3678382" cy="646331"/>
          </a:xfrm>
          <a:prstGeom prst="rect">
            <a:avLst/>
          </a:prstGeom>
          <a:noFill/>
        </p:spPr>
        <p:txBody>
          <a:bodyPr wrap="square" rtlCol="0">
            <a:spAutoFit/>
          </a:bodyPr>
          <a:lstStyle/>
          <a:p>
            <a:r>
              <a:rPr lang="en-US" dirty="0">
                <a:solidFill>
                  <a:srgbClr val="C00000"/>
                </a:solidFill>
              </a:rPr>
              <a:t>Large variance in the same category, small variance in different categories </a:t>
            </a:r>
          </a:p>
        </p:txBody>
      </p:sp>
      <p:sp>
        <p:nvSpPr>
          <p:cNvPr id="6" name="TextBox 5">
            <a:extLst>
              <a:ext uri="{FF2B5EF4-FFF2-40B4-BE49-F238E27FC236}">
                <a16:creationId xmlns:a16="http://schemas.microsoft.com/office/drawing/2014/main" id="{E4E4CDC6-4458-E891-86E8-A4A8E0590697}"/>
              </a:ext>
            </a:extLst>
          </p:cNvPr>
          <p:cNvSpPr txBox="1"/>
          <p:nvPr/>
        </p:nvSpPr>
        <p:spPr>
          <a:xfrm>
            <a:off x="8607023" y="6072906"/>
            <a:ext cx="3106995" cy="707886"/>
          </a:xfrm>
          <a:prstGeom prst="rect">
            <a:avLst/>
          </a:prstGeom>
          <a:noFill/>
        </p:spPr>
        <p:txBody>
          <a:bodyPr wrap="square" rtlCol="0">
            <a:spAutoFit/>
          </a:bodyPr>
          <a:lstStyle/>
          <a:p>
            <a:pPr algn="ctr"/>
            <a:r>
              <a:rPr lang="en-US" sz="2000" b="1" dirty="0"/>
              <a:t>Difficult fine-grained image classification datasets</a:t>
            </a:r>
          </a:p>
        </p:txBody>
      </p:sp>
    </p:spTree>
    <p:extLst>
      <p:ext uri="{BB962C8B-B14F-4D97-AF65-F5344CB8AC3E}">
        <p14:creationId xmlns:p14="http://schemas.microsoft.com/office/powerpoint/2010/main" val="54538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C493-3618-C94D-357D-7213D7AB1149}"/>
              </a:ext>
            </a:extLst>
          </p:cNvPr>
          <p:cNvSpPr>
            <a:spLocks noGrp="1"/>
          </p:cNvSpPr>
          <p:nvPr>
            <p:ph type="title"/>
          </p:nvPr>
        </p:nvSpPr>
        <p:spPr/>
        <p:txBody>
          <a:bodyPr>
            <a:normAutofit/>
          </a:bodyPr>
          <a:lstStyle/>
          <a:p>
            <a:r>
              <a:rPr lang="en-US" sz="3600" dirty="0">
                <a:cs typeface="Arial" panose="020B0604020202020204" pitchFamily="34" charset="0"/>
              </a:rPr>
              <a:t>Training Speedup &amp; Accuracy on Nvidia Jetson TX2</a:t>
            </a:r>
          </a:p>
        </p:txBody>
      </p:sp>
      <p:pic>
        <p:nvPicPr>
          <p:cNvPr id="11" name="Picture 10">
            <a:extLst>
              <a:ext uri="{FF2B5EF4-FFF2-40B4-BE49-F238E27FC236}">
                <a16:creationId xmlns:a16="http://schemas.microsoft.com/office/drawing/2014/main" id="{32DCDC48-37DF-AA37-0071-9F51ACE5DCD3}"/>
              </a:ext>
            </a:extLst>
          </p:cNvPr>
          <p:cNvPicPr>
            <a:picLocks noChangeAspect="1"/>
          </p:cNvPicPr>
          <p:nvPr/>
        </p:nvPicPr>
        <p:blipFill>
          <a:blip r:embed="rId3"/>
          <a:stretch>
            <a:fillRect/>
          </a:stretch>
        </p:blipFill>
        <p:spPr>
          <a:xfrm>
            <a:off x="609600" y="1612976"/>
            <a:ext cx="3389231" cy="2948567"/>
          </a:xfrm>
          <a:prstGeom prst="rect">
            <a:avLst/>
          </a:prstGeom>
        </p:spPr>
      </p:pic>
      <p:pic>
        <p:nvPicPr>
          <p:cNvPr id="13" name="Picture 12">
            <a:extLst>
              <a:ext uri="{FF2B5EF4-FFF2-40B4-BE49-F238E27FC236}">
                <a16:creationId xmlns:a16="http://schemas.microsoft.com/office/drawing/2014/main" id="{0B12D9B4-E249-907D-EA8A-E7E00B0AC5D8}"/>
              </a:ext>
            </a:extLst>
          </p:cNvPr>
          <p:cNvPicPr>
            <a:picLocks noChangeAspect="1"/>
          </p:cNvPicPr>
          <p:nvPr/>
        </p:nvPicPr>
        <p:blipFill>
          <a:blip r:embed="rId4"/>
          <a:stretch>
            <a:fillRect/>
          </a:stretch>
        </p:blipFill>
        <p:spPr>
          <a:xfrm>
            <a:off x="4415734" y="1612977"/>
            <a:ext cx="3389232" cy="2976069"/>
          </a:xfrm>
          <a:prstGeom prst="rect">
            <a:avLst/>
          </a:prstGeom>
        </p:spPr>
      </p:pic>
      <p:pic>
        <p:nvPicPr>
          <p:cNvPr id="15" name="Picture 14">
            <a:extLst>
              <a:ext uri="{FF2B5EF4-FFF2-40B4-BE49-F238E27FC236}">
                <a16:creationId xmlns:a16="http://schemas.microsoft.com/office/drawing/2014/main" id="{0D20DA7B-2270-6C17-B4FF-0B5CEC22C7E3}"/>
              </a:ext>
            </a:extLst>
          </p:cNvPr>
          <p:cNvPicPr>
            <a:picLocks noChangeAspect="1"/>
          </p:cNvPicPr>
          <p:nvPr/>
        </p:nvPicPr>
        <p:blipFill>
          <a:blip r:embed="rId5"/>
          <a:stretch>
            <a:fillRect/>
          </a:stretch>
        </p:blipFill>
        <p:spPr>
          <a:xfrm>
            <a:off x="8062013" y="1611392"/>
            <a:ext cx="3312570" cy="2950258"/>
          </a:xfrm>
          <a:prstGeom prst="rect">
            <a:avLst/>
          </a:prstGeom>
        </p:spPr>
      </p:pic>
      <p:pic>
        <p:nvPicPr>
          <p:cNvPr id="19" name="Picture 18">
            <a:extLst>
              <a:ext uri="{FF2B5EF4-FFF2-40B4-BE49-F238E27FC236}">
                <a16:creationId xmlns:a16="http://schemas.microsoft.com/office/drawing/2014/main" id="{1446FCB7-1C0F-333B-F946-C8E0BC200803}"/>
              </a:ext>
            </a:extLst>
          </p:cNvPr>
          <p:cNvPicPr>
            <a:picLocks noChangeAspect="1"/>
          </p:cNvPicPr>
          <p:nvPr/>
        </p:nvPicPr>
        <p:blipFill>
          <a:blip r:embed="rId6"/>
          <a:stretch>
            <a:fillRect/>
          </a:stretch>
        </p:blipFill>
        <p:spPr>
          <a:xfrm>
            <a:off x="3334094" y="4662788"/>
            <a:ext cx="5877771" cy="1944759"/>
          </a:xfrm>
          <a:prstGeom prst="rect">
            <a:avLst/>
          </a:prstGeom>
        </p:spPr>
      </p:pic>
      <p:sp>
        <p:nvSpPr>
          <p:cNvPr id="3" name="TextBox 2">
            <a:extLst>
              <a:ext uri="{FF2B5EF4-FFF2-40B4-BE49-F238E27FC236}">
                <a16:creationId xmlns:a16="http://schemas.microsoft.com/office/drawing/2014/main" id="{E9F8E79C-3A47-AD61-C8CF-2B3402B9E7DB}"/>
              </a:ext>
            </a:extLst>
          </p:cNvPr>
          <p:cNvSpPr txBox="1"/>
          <p:nvPr/>
        </p:nvSpPr>
        <p:spPr>
          <a:xfrm>
            <a:off x="681660" y="1188801"/>
            <a:ext cx="7236213"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solidFill>
                  <a:prstClr val="black"/>
                </a:solidFill>
                <a:latin typeface="Calibri"/>
                <a:cs typeface="Arial" panose="020B0604020202020204" pitchFamily="34" charset="0"/>
              </a:rPr>
              <a:t>Speedup objective is set as 2x</a:t>
            </a:r>
            <a:endPar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620071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CD99-967D-E06E-2064-0D72AF61D408}"/>
              </a:ext>
            </a:extLst>
          </p:cNvPr>
          <p:cNvSpPr>
            <a:spLocks noGrp="1"/>
          </p:cNvSpPr>
          <p:nvPr>
            <p:ph type="title"/>
          </p:nvPr>
        </p:nvSpPr>
        <p:spPr/>
        <p:txBody>
          <a:bodyPr>
            <a:normAutofit/>
          </a:bodyPr>
          <a:lstStyle/>
          <a:p>
            <a:r>
              <a:rPr lang="en-US" sz="3600" dirty="0">
                <a:cs typeface="Arial" panose="020B0604020202020204" pitchFamily="34" charset="0"/>
              </a:rPr>
              <a:t>Training Speedup &amp; Accuracy on Raspberry Pi</a:t>
            </a:r>
            <a:endParaRPr lang="en-US" sz="3200" dirty="0"/>
          </a:p>
        </p:txBody>
      </p:sp>
      <p:pic>
        <p:nvPicPr>
          <p:cNvPr id="6" name="Picture 5">
            <a:extLst>
              <a:ext uri="{FF2B5EF4-FFF2-40B4-BE49-F238E27FC236}">
                <a16:creationId xmlns:a16="http://schemas.microsoft.com/office/drawing/2014/main" id="{C5C8510B-C5A1-E468-C52B-9F5F95D5D7DA}"/>
              </a:ext>
            </a:extLst>
          </p:cNvPr>
          <p:cNvPicPr>
            <a:picLocks noChangeAspect="1"/>
          </p:cNvPicPr>
          <p:nvPr/>
        </p:nvPicPr>
        <p:blipFill>
          <a:blip r:embed="rId3"/>
          <a:stretch>
            <a:fillRect/>
          </a:stretch>
        </p:blipFill>
        <p:spPr>
          <a:xfrm>
            <a:off x="1871342" y="1919443"/>
            <a:ext cx="8130660" cy="3660483"/>
          </a:xfrm>
          <a:prstGeom prst="rect">
            <a:avLst/>
          </a:prstGeom>
        </p:spPr>
      </p:pic>
    </p:spTree>
    <p:extLst>
      <p:ext uri="{BB962C8B-B14F-4D97-AF65-F5344CB8AC3E}">
        <p14:creationId xmlns:p14="http://schemas.microsoft.com/office/powerpoint/2010/main" val="226660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4C88-6A70-1195-1FDF-3EAB0AAD290E}"/>
              </a:ext>
            </a:extLst>
          </p:cNvPr>
          <p:cNvSpPr>
            <a:spLocks noGrp="1"/>
          </p:cNvSpPr>
          <p:nvPr>
            <p:ph type="title"/>
          </p:nvPr>
        </p:nvSpPr>
        <p:spPr/>
        <p:txBody>
          <a:bodyPr>
            <a:normAutofit/>
          </a:bodyPr>
          <a:lstStyle/>
          <a:p>
            <a:r>
              <a:rPr lang="en-US" sz="3600" dirty="0"/>
              <a:t>With Different Speedup Objectives</a:t>
            </a:r>
          </a:p>
        </p:txBody>
      </p:sp>
      <p:pic>
        <p:nvPicPr>
          <p:cNvPr id="6" name="Picture 5">
            <a:extLst>
              <a:ext uri="{FF2B5EF4-FFF2-40B4-BE49-F238E27FC236}">
                <a16:creationId xmlns:a16="http://schemas.microsoft.com/office/drawing/2014/main" id="{D55B245D-F987-3A74-A233-91CFA931EE93}"/>
              </a:ext>
            </a:extLst>
          </p:cNvPr>
          <p:cNvPicPr>
            <a:picLocks noChangeAspect="1"/>
          </p:cNvPicPr>
          <p:nvPr/>
        </p:nvPicPr>
        <p:blipFill>
          <a:blip r:embed="rId3"/>
          <a:stretch>
            <a:fillRect/>
          </a:stretch>
        </p:blipFill>
        <p:spPr>
          <a:xfrm>
            <a:off x="5848963" y="1347317"/>
            <a:ext cx="5971238" cy="2538883"/>
          </a:xfrm>
          <a:prstGeom prst="rect">
            <a:avLst/>
          </a:prstGeom>
        </p:spPr>
      </p:pic>
      <p:pic>
        <p:nvPicPr>
          <p:cNvPr id="8" name="Picture 7">
            <a:extLst>
              <a:ext uri="{FF2B5EF4-FFF2-40B4-BE49-F238E27FC236}">
                <a16:creationId xmlns:a16="http://schemas.microsoft.com/office/drawing/2014/main" id="{9F4FABD4-169D-91A0-F110-B36780A21C98}"/>
              </a:ext>
            </a:extLst>
          </p:cNvPr>
          <p:cNvPicPr>
            <a:picLocks noChangeAspect="1"/>
          </p:cNvPicPr>
          <p:nvPr/>
        </p:nvPicPr>
        <p:blipFill>
          <a:blip r:embed="rId4"/>
          <a:stretch>
            <a:fillRect/>
          </a:stretch>
        </p:blipFill>
        <p:spPr>
          <a:xfrm>
            <a:off x="5848963" y="3979803"/>
            <a:ext cx="5971238" cy="2535126"/>
          </a:xfrm>
          <a:prstGeom prst="rect">
            <a:avLst/>
          </a:prstGeom>
        </p:spPr>
      </p:pic>
      <p:sp>
        <p:nvSpPr>
          <p:cNvPr id="10" name="TextBox 9">
            <a:extLst>
              <a:ext uri="{FF2B5EF4-FFF2-40B4-BE49-F238E27FC236}">
                <a16:creationId xmlns:a16="http://schemas.microsoft.com/office/drawing/2014/main" id="{46B18724-9924-0B7C-B0A1-A2A7435BD036}"/>
              </a:ext>
            </a:extLst>
          </p:cNvPr>
          <p:cNvSpPr txBox="1"/>
          <p:nvPr/>
        </p:nvSpPr>
        <p:spPr>
          <a:xfrm>
            <a:off x="609599" y="1440920"/>
            <a:ext cx="5334001" cy="192360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b="1" dirty="0">
                <a:solidFill>
                  <a:prstClr val="black"/>
                </a:solidFill>
                <a:latin typeface="Calibri"/>
              </a:rPr>
              <a:t>On Nvidia Jetson TX2</a:t>
            </a:r>
          </a:p>
          <a:p>
            <a:pPr marL="800100" lvl="1" indent="-342900">
              <a:spcAft>
                <a:spcPts val="600"/>
              </a:spcAft>
              <a:buFont typeface="Arial" panose="020B0604020202020204" pitchFamily="34" charset="0"/>
              <a:buChar char="•"/>
              <a:defRPr/>
            </a:pPr>
            <a:r>
              <a:rPr lang="en-US" sz="2000" dirty="0">
                <a:solidFill>
                  <a:prstClr val="black"/>
                </a:solidFill>
                <a:latin typeface="Calibri"/>
              </a:rPr>
              <a:t>Up to </a:t>
            </a:r>
            <a:r>
              <a:rPr lang="en-US" sz="2000" b="1" dirty="0">
                <a:solidFill>
                  <a:srgbClr val="C00000"/>
                </a:solidFill>
                <a:latin typeface="Calibri"/>
              </a:rPr>
              <a:t>3.7x wall-time speedup</a:t>
            </a:r>
            <a:r>
              <a:rPr lang="en-US" sz="2000" dirty="0">
                <a:solidFill>
                  <a:prstClr val="black"/>
                </a:solidFill>
                <a:latin typeface="Calibri"/>
              </a:rPr>
              <a:t> without noticeable accuracy drop</a:t>
            </a:r>
          </a:p>
          <a:p>
            <a:pPr marL="800100" lvl="1" indent="-342900">
              <a:spcAft>
                <a:spcPts val="600"/>
              </a:spcAft>
              <a:buFont typeface="Arial" panose="020B0604020202020204" pitchFamily="34" charset="0"/>
              <a:buChar char="•"/>
              <a:defRPr/>
            </a:pPr>
            <a:r>
              <a:rPr kumimoji="0" lang="en-US" sz="2000" i="0" u="none" strike="noStrike" kern="1200" cap="none" spc="0" normalizeH="0" baseline="0" noProof="0" dirty="0">
                <a:ln>
                  <a:noFill/>
                </a:ln>
                <a:solidFill>
                  <a:prstClr val="black"/>
                </a:solidFill>
                <a:effectLst/>
                <a:uLnTx/>
                <a:uFillTx/>
                <a:latin typeface="Calibri"/>
                <a:ea typeface="+mn-ea"/>
                <a:cs typeface="+mn-cs"/>
              </a:rPr>
              <a:t>Up to </a:t>
            </a:r>
            <a:r>
              <a:rPr kumimoji="0" lang="en-US" sz="2000" b="1" i="0" u="none" strike="noStrike" kern="1200" cap="none" spc="0" normalizeH="0" baseline="0" noProof="0" dirty="0">
                <a:ln>
                  <a:noFill/>
                </a:ln>
                <a:solidFill>
                  <a:srgbClr val="C00000"/>
                </a:solidFill>
                <a:effectLst/>
                <a:uLnTx/>
                <a:uFillTx/>
                <a:latin typeface="Calibri"/>
                <a:ea typeface="+mn-ea"/>
                <a:cs typeface="+mn-cs"/>
              </a:rPr>
              <a:t>65% of FLOPs saving</a:t>
            </a:r>
          </a:p>
          <a:p>
            <a:pPr marL="800100" lvl="1" indent="-342900">
              <a:spcAft>
                <a:spcPts val="600"/>
              </a:spcAft>
              <a:buFont typeface="Arial" panose="020B0604020202020204" pitchFamily="34" charset="0"/>
              <a:buChar char="•"/>
              <a:defRPr/>
            </a:pPr>
            <a:r>
              <a:rPr lang="en-US" sz="2000" dirty="0">
                <a:latin typeface="Calibri"/>
              </a:rPr>
              <a:t>Up to 20% higher accuracy than baselines</a:t>
            </a:r>
            <a:endParaRPr kumimoji="0" lang="en-US" sz="2000" i="0" u="none" strike="noStrike" kern="1200" cap="none" spc="0" normalizeH="0" baseline="0" noProof="0" dirty="0">
              <a:ln>
                <a:noFill/>
              </a:ln>
              <a:effectLst/>
              <a:uLnTx/>
              <a:uFillTx/>
              <a:latin typeface="Calibri"/>
              <a:ea typeface="+mn-ea"/>
              <a:cs typeface="+mn-cs"/>
            </a:endParaRPr>
          </a:p>
        </p:txBody>
      </p:sp>
      <p:sp>
        <p:nvSpPr>
          <p:cNvPr id="11" name="TextBox 10">
            <a:extLst>
              <a:ext uri="{FF2B5EF4-FFF2-40B4-BE49-F238E27FC236}">
                <a16:creationId xmlns:a16="http://schemas.microsoft.com/office/drawing/2014/main" id="{D14CF420-1429-CBE4-BBCB-17C95105003C}"/>
              </a:ext>
            </a:extLst>
          </p:cNvPr>
          <p:cNvSpPr txBox="1"/>
          <p:nvPr/>
        </p:nvSpPr>
        <p:spPr>
          <a:xfrm>
            <a:off x="609598" y="4153865"/>
            <a:ext cx="5334001" cy="192360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b="1" dirty="0">
                <a:solidFill>
                  <a:prstClr val="black"/>
                </a:solidFill>
                <a:latin typeface="Calibri"/>
              </a:rPr>
              <a:t>On Raspberry Pi 4B</a:t>
            </a:r>
          </a:p>
          <a:p>
            <a:pPr marL="800100" lvl="1" indent="-342900">
              <a:spcAft>
                <a:spcPts val="600"/>
              </a:spcAft>
              <a:buFont typeface="Arial" panose="020B0604020202020204" pitchFamily="34" charset="0"/>
              <a:buChar char="•"/>
              <a:defRPr/>
            </a:pPr>
            <a:r>
              <a:rPr lang="en-US" sz="2000" dirty="0">
                <a:solidFill>
                  <a:prstClr val="black"/>
                </a:solidFill>
                <a:latin typeface="Calibri"/>
              </a:rPr>
              <a:t>Up to </a:t>
            </a:r>
            <a:r>
              <a:rPr lang="en-US" sz="2000" b="1" dirty="0">
                <a:solidFill>
                  <a:srgbClr val="C00000"/>
                </a:solidFill>
                <a:latin typeface="Calibri"/>
              </a:rPr>
              <a:t>3.2x wall-time speedup</a:t>
            </a:r>
            <a:r>
              <a:rPr lang="en-US" sz="2000" dirty="0">
                <a:solidFill>
                  <a:prstClr val="black"/>
                </a:solidFill>
                <a:latin typeface="Calibri"/>
              </a:rPr>
              <a:t> without noticeable accuracy drop</a:t>
            </a:r>
          </a:p>
          <a:p>
            <a:pPr marL="800100" lvl="1" indent="-342900">
              <a:spcAft>
                <a:spcPts val="600"/>
              </a:spcAft>
              <a:buFont typeface="Arial" panose="020B0604020202020204" pitchFamily="34" charset="0"/>
              <a:buChar char="•"/>
              <a:defRPr/>
            </a:pPr>
            <a:r>
              <a:rPr kumimoji="0" lang="en-US" sz="2000" i="0" u="none" strike="noStrike" kern="1200" cap="none" spc="0" normalizeH="0" baseline="0" noProof="0" dirty="0">
                <a:ln>
                  <a:noFill/>
                </a:ln>
                <a:solidFill>
                  <a:prstClr val="black"/>
                </a:solidFill>
                <a:effectLst/>
                <a:uLnTx/>
                <a:uFillTx/>
                <a:latin typeface="Calibri"/>
                <a:ea typeface="+mn-ea"/>
                <a:cs typeface="+mn-cs"/>
              </a:rPr>
              <a:t>Up to </a:t>
            </a:r>
            <a:r>
              <a:rPr kumimoji="0" lang="en-US" sz="2000" b="1" i="0" u="none" strike="noStrike" kern="1200" cap="none" spc="0" normalizeH="0" baseline="0" noProof="0" dirty="0">
                <a:ln>
                  <a:noFill/>
                </a:ln>
                <a:solidFill>
                  <a:srgbClr val="C00000"/>
                </a:solidFill>
                <a:effectLst/>
                <a:uLnTx/>
                <a:uFillTx/>
                <a:latin typeface="Calibri"/>
                <a:ea typeface="+mn-ea"/>
                <a:cs typeface="+mn-cs"/>
              </a:rPr>
              <a:t>65% of FLOPs saving</a:t>
            </a:r>
          </a:p>
          <a:p>
            <a:pPr marL="800100" lvl="1" indent="-342900">
              <a:spcAft>
                <a:spcPts val="600"/>
              </a:spcAft>
              <a:buFont typeface="Arial" panose="020B0604020202020204" pitchFamily="34" charset="0"/>
              <a:buChar char="•"/>
              <a:defRPr/>
            </a:pPr>
            <a:r>
              <a:rPr lang="en-US" sz="2000" dirty="0">
                <a:latin typeface="Calibri"/>
              </a:rPr>
              <a:t>Up to 20% higher accuracy than baselines</a:t>
            </a:r>
            <a:endParaRPr kumimoji="0" lang="en-US" sz="200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04632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20-3DB7-6CE8-645B-FB1C657E5DD0}"/>
              </a:ext>
            </a:extLst>
          </p:cNvPr>
          <p:cNvSpPr>
            <a:spLocks noGrp="1"/>
          </p:cNvSpPr>
          <p:nvPr>
            <p:ph type="title"/>
          </p:nvPr>
        </p:nvSpPr>
        <p:spPr/>
        <p:txBody>
          <a:bodyPr>
            <a:normAutofit/>
          </a:bodyPr>
          <a:lstStyle/>
          <a:p>
            <a:r>
              <a:rPr lang="en-US" sz="3600" dirty="0">
                <a:cs typeface="Arial" panose="020B0604020202020204" pitchFamily="34" charset="0"/>
              </a:rPr>
              <a:t>Performance on Different NN Models</a:t>
            </a:r>
          </a:p>
        </p:txBody>
      </p:sp>
      <p:sp>
        <p:nvSpPr>
          <p:cNvPr id="5" name="TextBox 4">
            <a:extLst>
              <a:ext uri="{FF2B5EF4-FFF2-40B4-BE49-F238E27FC236}">
                <a16:creationId xmlns:a16="http://schemas.microsoft.com/office/drawing/2014/main" id="{18C289AE-7EC4-FA64-46D5-00E571A4B2C5}"/>
              </a:ext>
            </a:extLst>
          </p:cNvPr>
          <p:cNvSpPr txBox="1"/>
          <p:nvPr/>
        </p:nvSpPr>
        <p:spPr>
          <a:xfrm>
            <a:off x="609599" y="1288520"/>
            <a:ext cx="5072743"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ResNet50</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2.5x-3x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With little accuracy loss</a:t>
            </a:r>
          </a:p>
        </p:txBody>
      </p:sp>
      <p:sp>
        <p:nvSpPr>
          <p:cNvPr id="8" name="TextBox 7">
            <a:extLst>
              <a:ext uri="{FF2B5EF4-FFF2-40B4-BE49-F238E27FC236}">
                <a16:creationId xmlns:a16="http://schemas.microsoft.com/office/drawing/2014/main" id="{DA014872-2C89-4E70-B83B-5A9D8577542E}"/>
              </a:ext>
            </a:extLst>
          </p:cNvPr>
          <p:cNvSpPr txBox="1"/>
          <p:nvPr/>
        </p:nvSpPr>
        <p:spPr>
          <a:xfrm>
            <a:off x="609599" y="2575172"/>
            <a:ext cx="5072743"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VGG16</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2x-3x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10% higher accuracy</a:t>
            </a:r>
          </a:p>
        </p:txBody>
      </p:sp>
      <p:sp>
        <p:nvSpPr>
          <p:cNvPr id="9" name="TextBox 8">
            <a:extLst>
              <a:ext uri="{FF2B5EF4-FFF2-40B4-BE49-F238E27FC236}">
                <a16:creationId xmlns:a16="http://schemas.microsoft.com/office/drawing/2014/main" id="{31C2C47F-DFB9-2A92-A8FF-EFE81DA6AF85}"/>
              </a:ext>
            </a:extLst>
          </p:cNvPr>
          <p:cNvSpPr txBox="1"/>
          <p:nvPr/>
        </p:nvSpPr>
        <p:spPr>
          <a:xfrm>
            <a:off x="609599" y="3861824"/>
            <a:ext cx="4656365"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MobileNetV2</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4x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20% higher accuracy</a:t>
            </a:r>
          </a:p>
        </p:txBody>
      </p:sp>
      <p:pic>
        <p:nvPicPr>
          <p:cNvPr id="7" name="Picture 6">
            <a:extLst>
              <a:ext uri="{FF2B5EF4-FFF2-40B4-BE49-F238E27FC236}">
                <a16:creationId xmlns:a16="http://schemas.microsoft.com/office/drawing/2014/main" id="{E5B188F5-8BDB-4F8F-C4B7-A3CEF47FF115}"/>
              </a:ext>
            </a:extLst>
          </p:cNvPr>
          <p:cNvPicPr>
            <a:picLocks noChangeAspect="1"/>
          </p:cNvPicPr>
          <p:nvPr/>
        </p:nvPicPr>
        <p:blipFill>
          <a:blip r:embed="rId3"/>
          <a:stretch>
            <a:fillRect/>
          </a:stretch>
        </p:blipFill>
        <p:spPr>
          <a:xfrm>
            <a:off x="6096000" y="1339841"/>
            <a:ext cx="5708073" cy="5016528"/>
          </a:xfrm>
          <a:prstGeom prst="rect">
            <a:avLst/>
          </a:prstGeom>
        </p:spPr>
      </p:pic>
      <p:sp>
        <p:nvSpPr>
          <p:cNvPr id="10" name="TextBox 9">
            <a:extLst>
              <a:ext uri="{FF2B5EF4-FFF2-40B4-BE49-F238E27FC236}">
                <a16:creationId xmlns:a16="http://schemas.microsoft.com/office/drawing/2014/main" id="{0AB0305C-1433-76B1-89BC-01AABF7D84EC}"/>
              </a:ext>
            </a:extLst>
          </p:cNvPr>
          <p:cNvSpPr txBox="1"/>
          <p:nvPr/>
        </p:nvSpPr>
        <p:spPr>
          <a:xfrm>
            <a:off x="609599" y="5154989"/>
            <a:ext cx="4656365"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Vision Transformer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ViT</a:t>
            </a: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10% higher accuracy</a:t>
            </a:r>
          </a:p>
        </p:txBody>
      </p:sp>
    </p:spTree>
    <p:extLst>
      <p:ext uri="{BB962C8B-B14F-4D97-AF65-F5344CB8AC3E}">
        <p14:creationId xmlns:p14="http://schemas.microsoft.com/office/powerpoint/2010/main" val="111132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9BFB-2A57-A93B-0310-42826095A757}"/>
              </a:ext>
            </a:extLst>
          </p:cNvPr>
          <p:cNvSpPr>
            <a:spLocks noGrp="1"/>
          </p:cNvSpPr>
          <p:nvPr>
            <p:ph type="title"/>
          </p:nvPr>
        </p:nvSpPr>
        <p:spPr/>
        <p:txBody>
          <a:bodyPr>
            <a:normAutofit/>
          </a:bodyPr>
          <a:lstStyle/>
          <a:p>
            <a:r>
              <a:rPr lang="en-US" sz="4000" dirty="0">
                <a:cs typeface="Arial" panose="020B0604020202020204" pitchFamily="34" charset="0"/>
              </a:rPr>
              <a:t>AI models should continuously learn and adapt</a:t>
            </a:r>
          </a:p>
        </p:txBody>
      </p:sp>
      <p:pic>
        <p:nvPicPr>
          <p:cNvPr id="4" name="Picture 4" descr="You Can Finally Buy Boston Dynamics' Spot, But You Can't Use It For Evil">
            <a:extLst>
              <a:ext uri="{FF2B5EF4-FFF2-40B4-BE49-F238E27FC236}">
                <a16:creationId xmlns:a16="http://schemas.microsoft.com/office/drawing/2014/main" id="{4EFE22AE-178B-E864-E14D-A77B21D5A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556" y="3160559"/>
            <a:ext cx="3585412" cy="201679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A75057EB-4832-789B-88F5-DA5E864EFA87}"/>
              </a:ext>
            </a:extLst>
          </p:cNvPr>
          <p:cNvSpPr txBox="1"/>
          <p:nvPr/>
        </p:nvSpPr>
        <p:spPr>
          <a:xfrm>
            <a:off x="4293556" y="2540172"/>
            <a:ext cx="349011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a:t>
            </a:r>
            <a:r>
              <a:rPr lang="en-US" altLang="zh-CN" sz="2000" b="1" dirty="0">
                <a:latin typeface="Arial" panose="020B0604020202020204" pitchFamily="34" charset="0"/>
                <a:cs typeface="Arial" panose="020B0604020202020204" pitchFamily="34" charset="0"/>
              </a:rPr>
              <a:t>ll-terrain legged robot</a:t>
            </a:r>
            <a:endParaRPr lang="en-US" sz="20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AB1FBC6-787E-989A-04CA-D8D9A25B9E95}"/>
              </a:ext>
            </a:extLst>
          </p:cNvPr>
          <p:cNvSpPr txBox="1"/>
          <p:nvPr/>
        </p:nvSpPr>
        <p:spPr>
          <a:xfrm>
            <a:off x="8426158" y="2540172"/>
            <a:ext cx="349011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t>
            </a:r>
            <a:r>
              <a:rPr lang="en-US" altLang="zh-CN" sz="2000" b="1" dirty="0">
                <a:latin typeface="Arial" panose="020B0604020202020204" pitchFamily="34" charset="0"/>
                <a:cs typeface="Arial" panose="020B0604020202020204" pitchFamily="34" charset="0"/>
              </a:rPr>
              <a:t>obile a</a:t>
            </a:r>
            <a:r>
              <a:rPr lang="en-US" sz="2000" b="1" dirty="0">
                <a:latin typeface="Arial" panose="020B0604020202020204" pitchFamily="34" charset="0"/>
                <a:cs typeface="Arial" panose="020B0604020202020204" pitchFamily="34" charset="0"/>
              </a:rPr>
              <a:t>uto-suggestion</a:t>
            </a:r>
          </a:p>
        </p:txBody>
      </p:sp>
      <p:pic>
        <p:nvPicPr>
          <p:cNvPr id="7" name="Picture 6" descr="Assistive AI Makes Replying Easier - Microsoft Research">
            <a:extLst>
              <a:ext uri="{FF2B5EF4-FFF2-40B4-BE49-F238E27FC236}">
                <a16:creationId xmlns:a16="http://schemas.microsoft.com/office/drawing/2014/main" id="{836CE686-2A84-8C5E-3CD0-A4ED95594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8508" y="3160559"/>
            <a:ext cx="3585412" cy="201679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pic>
        <p:nvPicPr>
          <p:cNvPr id="8" name="Picture 8" descr="Latest Object Detection GIFs | Gfycat">
            <a:extLst>
              <a:ext uri="{FF2B5EF4-FFF2-40B4-BE49-F238E27FC236}">
                <a16:creationId xmlns:a16="http://schemas.microsoft.com/office/drawing/2014/main" id="{07448D13-7C8F-9F5D-080D-464FD982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26" y="3172722"/>
            <a:ext cx="3585412" cy="201845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6D49F967-4AC3-456E-C2B2-A528A18E8185}"/>
              </a:ext>
            </a:extLst>
          </p:cNvPr>
          <p:cNvSpPr txBox="1"/>
          <p:nvPr/>
        </p:nvSpPr>
        <p:spPr>
          <a:xfrm>
            <a:off x="441723" y="2398447"/>
            <a:ext cx="3338218"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Category-extensible object detector</a:t>
            </a:r>
          </a:p>
        </p:txBody>
      </p:sp>
      <p:sp>
        <p:nvSpPr>
          <p:cNvPr id="10" name="TextBox 9">
            <a:extLst>
              <a:ext uri="{FF2B5EF4-FFF2-40B4-BE49-F238E27FC236}">
                <a16:creationId xmlns:a16="http://schemas.microsoft.com/office/drawing/2014/main" id="{608911E3-EC62-3CD9-5027-DB919D49D544}"/>
              </a:ext>
            </a:extLst>
          </p:cNvPr>
          <p:cNvSpPr txBox="1"/>
          <p:nvPr/>
        </p:nvSpPr>
        <p:spPr>
          <a:xfrm>
            <a:off x="0" y="1546764"/>
            <a:ext cx="12192000" cy="523220"/>
          </a:xfrm>
          <a:prstGeom prst="rect">
            <a:avLst/>
          </a:prstGeom>
          <a:solidFill>
            <a:srgbClr val="001132"/>
          </a:solidFill>
          <a:ln>
            <a:noFill/>
          </a:ln>
          <a:effectLst>
            <a:outerShdw blurRad="44450" dist="27940" dir="5400000" algn="ctr">
              <a:srgbClr val="000000">
                <a:alpha val="32000"/>
              </a:srgbClr>
            </a:outerShdw>
          </a:effectLst>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2800" b="1" dirty="0">
                <a:latin typeface="+mj-lt"/>
                <a:cs typeface="Arial" panose="020B0604020202020204" pitchFamily="34" charset="0"/>
              </a:rPr>
              <a:t>Promptly adapt to new online data and ever-changing environment</a:t>
            </a:r>
          </a:p>
        </p:txBody>
      </p:sp>
      <p:sp>
        <p:nvSpPr>
          <p:cNvPr id="3" name="TextBox 2">
            <a:extLst>
              <a:ext uri="{FF2B5EF4-FFF2-40B4-BE49-F238E27FC236}">
                <a16:creationId xmlns:a16="http://schemas.microsoft.com/office/drawing/2014/main" id="{69A7F5B4-3658-8854-1DED-471C9ECF60F0}"/>
              </a:ext>
            </a:extLst>
          </p:cNvPr>
          <p:cNvSpPr txBox="1"/>
          <p:nvPr/>
        </p:nvSpPr>
        <p:spPr>
          <a:xfrm>
            <a:off x="4153308" y="5294454"/>
            <a:ext cx="3909039"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latin typeface="+mj-lt"/>
                <a:cs typeface="Arial" panose="020B0604020202020204" pitchFamily="34" charset="0"/>
              </a:rPr>
              <a:t>Leg torque readings on unseen terrains</a:t>
            </a:r>
          </a:p>
        </p:txBody>
      </p:sp>
      <p:sp>
        <p:nvSpPr>
          <p:cNvPr id="11" name="TextBox 10">
            <a:extLst>
              <a:ext uri="{FF2B5EF4-FFF2-40B4-BE49-F238E27FC236}">
                <a16:creationId xmlns:a16="http://schemas.microsoft.com/office/drawing/2014/main" id="{D64C4CAC-3A9C-049F-2883-A27C004384F4}"/>
              </a:ext>
            </a:extLst>
          </p:cNvPr>
          <p:cNvSpPr txBox="1"/>
          <p:nvPr/>
        </p:nvSpPr>
        <p:spPr>
          <a:xfrm>
            <a:off x="519377" y="5300328"/>
            <a:ext cx="3338218"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latin typeface="+mj-lt"/>
                <a:cs typeface="Arial" panose="020B0604020202020204" pitchFamily="34" charset="0"/>
              </a:rPr>
              <a:t>Snapshot of new vehicle models</a:t>
            </a:r>
          </a:p>
        </p:txBody>
      </p:sp>
      <p:sp>
        <p:nvSpPr>
          <p:cNvPr id="12" name="TextBox 11">
            <a:extLst>
              <a:ext uri="{FF2B5EF4-FFF2-40B4-BE49-F238E27FC236}">
                <a16:creationId xmlns:a16="http://schemas.microsoft.com/office/drawing/2014/main" id="{5B50385D-330F-417F-8249-C2F95000810F}"/>
              </a:ext>
            </a:extLst>
          </p:cNvPr>
          <p:cNvSpPr txBox="1"/>
          <p:nvPr/>
        </p:nvSpPr>
        <p:spPr>
          <a:xfrm>
            <a:off x="8335086" y="5294454"/>
            <a:ext cx="3650866"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R</a:t>
            </a:r>
            <a:r>
              <a:rPr lang="en-US" altLang="zh-CN" b="1" dirty="0">
                <a:solidFill>
                  <a:schemeClr val="bg1"/>
                </a:solidFill>
                <a:latin typeface="+mj-lt"/>
                <a:cs typeface="Arial" panose="020B0604020202020204" pitchFamily="34" charset="0"/>
              </a:rPr>
              <a:t>ecent chat</a:t>
            </a:r>
            <a:r>
              <a:rPr lang="en-US" b="1" dirty="0">
                <a:solidFill>
                  <a:schemeClr val="bg1"/>
                </a:solidFill>
                <a:latin typeface="+mj-lt"/>
                <a:cs typeface="Arial" panose="020B0604020202020204" pitchFamily="34" charset="0"/>
              </a:rPr>
              <a:t> history with new friends</a:t>
            </a:r>
          </a:p>
        </p:txBody>
      </p:sp>
      <p:sp>
        <p:nvSpPr>
          <p:cNvPr id="16" name="TextBox 15">
            <a:extLst>
              <a:ext uri="{FF2B5EF4-FFF2-40B4-BE49-F238E27FC236}">
                <a16:creationId xmlns:a16="http://schemas.microsoft.com/office/drawing/2014/main" id="{3A501C6F-4402-E9D9-B13A-59FF61E5C8A9}"/>
              </a:ext>
            </a:extLst>
          </p:cNvPr>
          <p:cNvSpPr txBox="1"/>
          <p:nvPr/>
        </p:nvSpPr>
        <p:spPr>
          <a:xfrm>
            <a:off x="9116294" y="5704230"/>
            <a:ext cx="2580578"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Mimic your new tone</a:t>
            </a:r>
          </a:p>
        </p:txBody>
      </p:sp>
      <p:sp>
        <p:nvSpPr>
          <p:cNvPr id="17" name="TextBox 16">
            <a:extLst>
              <a:ext uri="{FF2B5EF4-FFF2-40B4-BE49-F238E27FC236}">
                <a16:creationId xmlns:a16="http://schemas.microsoft.com/office/drawing/2014/main" id="{E0A61C84-E69F-6AA5-2B92-CB8E513F09CF}"/>
              </a:ext>
            </a:extLst>
          </p:cNvPr>
          <p:cNvSpPr txBox="1"/>
          <p:nvPr/>
        </p:nvSpPr>
        <p:spPr>
          <a:xfrm>
            <a:off x="4837732" y="5704230"/>
            <a:ext cx="3041236"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Adjust motor to stabilize body</a:t>
            </a:r>
          </a:p>
        </p:txBody>
      </p:sp>
      <p:sp>
        <p:nvSpPr>
          <p:cNvPr id="18" name="TextBox 17">
            <a:extLst>
              <a:ext uri="{FF2B5EF4-FFF2-40B4-BE49-F238E27FC236}">
                <a16:creationId xmlns:a16="http://schemas.microsoft.com/office/drawing/2014/main" id="{8F805231-6A2B-2D2A-19CB-DFF97D02F5BE}"/>
              </a:ext>
            </a:extLst>
          </p:cNvPr>
          <p:cNvSpPr txBox="1"/>
          <p:nvPr/>
        </p:nvSpPr>
        <p:spPr>
          <a:xfrm>
            <a:off x="1047132" y="5710104"/>
            <a:ext cx="2732809"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Accurate scene</a:t>
            </a:r>
            <a:r>
              <a:rPr lang="en-US" altLang="zh-CN" b="1" dirty="0">
                <a:solidFill>
                  <a:schemeClr val="bg1"/>
                </a:solidFill>
                <a:latin typeface="+mj-lt"/>
                <a:cs typeface="Arial" panose="020B0604020202020204" pitchFamily="34" charset="0"/>
              </a:rPr>
              <a:t> perception</a:t>
            </a:r>
            <a:endParaRPr lang="en-US" b="1" dirty="0">
              <a:solidFill>
                <a:schemeClr val="bg1"/>
              </a:solidFill>
              <a:latin typeface="+mj-lt"/>
              <a:cs typeface="Arial" panose="020B0604020202020204" pitchFamily="34" charset="0"/>
            </a:endParaRPr>
          </a:p>
        </p:txBody>
      </p:sp>
      <p:pic>
        <p:nvPicPr>
          <p:cNvPr id="20" name="Graphic 19" descr="Line arrow: Slight curve with solid fill">
            <a:extLst>
              <a:ext uri="{FF2B5EF4-FFF2-40B4-BE49-F238E27FC236}">
                <a16:creationId xmlns:a16="http://schemas.microsoft.com/office/drawing/2014/main" id="{E7D8594E-30D5-A107-24B5-1E51D10FA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35128" y="5618758"/>
            <a:ext cx="588819" cy="588819"/>
          </a:xfrm>
          <a:prstGeom prst="rect">
            <a:avLst/>
          </a:prstGeom>
        </p:spPr>
      </p:pic>
      <p:pic>
        <p:nvPicPr>
          <p:cNvPr id="21" name="Graphic 20" descr="Line arrow: Slight curve with solid fill">
            <a:extLst>
              <a:ext uri="{FF2B5EF4-FFF2-40B4-BE49-F238E27FC236}">
                <a16:creationId xmlns:a16="http://schemas.microsoft.com/office/drawing/2014/main" id="{018F4DC6-E381-8D49-F064-C95F4CCBD4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5907" y="5631899"/>
            <a:ext cx="588819" cy="588819"/>
          </a:xfrm>
          <a:prstGeom prst="rect">
            <a:avLst/>
          </a:prstGeom>
        </p:spPr>
      </p:pic>
      <p:pic>
        <p:nvPicPr>
          <p:cNvPr id="22" name="Graphic 21" descr="Line arrow: Slight curve with solid fill">
            <a:extLst>
              <a:ext uri="{FF2B5EF4-FFF2-40B4-BE49-F238E27FC236}">
                <a16:creationId xmlns:a16="http://schemas.microsoft.com/office/drawing/2014/main" id="{A0A72CA0-BB6A-9175-CFE1-16ABB299F3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8313" y="5618758"/>
            <a:ext cx="588819" cy="588819"/>
          </a:xfrm>
          <a:prstGeom prst="rect">
            <a:avLst/>
          </a:prstGeom>
        </p:spPr>
      </p:pic>
    </p:spTree>
    <p:extLst>
      <p:ext uri="{BB962C8B-B14F-4D97-AF65-F5344CB8AC3E}">
        <p14:creationId xmlns:p14="http://schemas.microsoft.com/office/powerpoint/2010/main" val="13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6" grpId="0" animBg="1"/>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B1C5-A293-982B-156F-624383EED720}"/>
              </a:ext>
            </a:extLst>
          </p:cNvPr>
          <p:cNvSpPr>
            <a:spLocks noGrp="1"/>
          </p:cNvSpPr>
          <p:nvPr>
            <p:ph type="title"/>
          </p:nvPr>
        </p:nvSpPr>
        <p:spPr/>
        <p:txBody>
          <a:bodyPr>
            <a:normAutofit/>
          </a:bodyPr>
          <a:lstStyle/>
          <a:p>
            <a:r>
              <a:rPr lang="en-US" sz="3600" dirty="0"/>
              <a:t>Behavior of Elastic Tensor Selection</a:t>
            </a:r>
          </a:p>
        </p:txBody>
      </p:sp>
      <p:pic>
        <p:nvPicPr>
          <p:cNvPr id="6" name="Picture 5">
            <a:extLst>
              <a:ext uri="{FF2B5EF4-FFF2-40B4-BE49-F238E27FC236}">
                <a16:creationId xmlns:a16="http://schemas.microsoft.com/office/drawing/2014/main" id="{D860764C-27CA-97BF-BA33-70DFC36DEA88}"/>
              </a:ext>
            </a:extLst>
          </p:cNvPr>
          <p:cNvPicPr>
            <a:picLocks noChangeAspect="1"/>
          </p:cNvPicPr>
          <p:nvPr/>
        </p:nvPicPr>
        <p:blipFill>
          <a:blip r:embed="rId3"/>
          <a:stretch>
            <a:fillRect/>
          </a:stretch>
        </p:blipFill>
        <p:spPr>
          <a:xfrm>
            <a:off x="1212273" y="2749054"/>
            <a:ext cx="9428018" cy="3789877"/>
          </a:xfrm>
          <a:prstGeom prst="rect">
            <a:avLst/>
          </a:prstGeom>
        </p:spPr>
      </p:pic>
      <p:sp>
        <p:nvSpPr>
          <p:cNvPr id="7" name="TextBox 6">
            <a:extLst>
              <a:ext uri="{FF2B5EF4-FFF2-40B4-BE49-F238E27FC236}">
                <a16:creationId xmlns:a16="http://schemas.microsoft.com/office/drawing/2014/main" id="{FAC91735-73F6-0584-1F8E-FE3AC1B5F481}"/>
              </a:ext>
            </a:extLst>
          </p:cNvPr>
          <p:cNvSpPr txBox="1"/>
          <p:nvPr/>
        </p:nvSpPr>
        <p:spPr>
          <a:xfrm>
            <a:off x="477982" y="1226335"/>
            <a:ext cx="9005454"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Gradually select more tensors in shallow layers</a:t>
            </a:r>
          </a:p>
          <a:p>
            <a:pPr marL="285750" indent="-285750">
              <a:spcAft>
                <a:spcPts val="600"/>
              </a:spcAft>
              <a:buFont typeface="Arial" panose="020B0604020202020204" pitchFamily="34" charset="0"/>
              <a:buChar char="•"/>
            </a:pPr>
            <a:r>
              <a:rPr lang="en-US" sz="2400" dirty="0"/>
              <a:t>Skip tensors in deeper layers to maintain speedup</a:t>
            </a:r>
          </a:p>
          <a:p>
            <a:pPr marL="285750" indent="-285750">
              <a:spcAft>
                <a:spcPts val="600"/>
              </a:spcAft>
              <a:buFont typeface="Arial" panose="020B0604020202020204" pitchFamily="34" charset="0"/>
              <a:buChar char="•"/>
            </a:pPr>
            <a:r>
              <a:rPr lang="en-US" sz="2400" dirty="0"/>
              <a:t>Low activity when </a:t>
            </a:r>
            <a:r>
              <a:rPr lang="en-US" altLang="zh-CN" sz="2400" dirty="0"/>
              <a:t>requiring</a:t>
            </a:r>
            <a:r>
              <a:rPr lang="en-US" sz="2400" dirty="0"/>
              <a:t> high speedup</a:t>
            </a:r>
          </a:p>
        </p:txBody>
      </p:sp>
      <p:sp>
        <p:nvSpPr>
          <p:cNvPr id="8" name="Rectangle 7">
            <a:extLst>
              <a:ext uri="{FF2B5EF4-FFF2-40B4-BE49-F238E27FC236}">
                <a16:creationId xmlns:a16="http://schemas.microsoft.com/office/drawing/2014/main" id="{A9D2D50B-7153-E8BD-8B91-2357E68A5AF7}"/>
              </a:ext>
            </a:extLst>
          </p:cNvPr>
          <p:cNvSpPr/>
          <p:nvPr/>
        </p:nvSpPr>
        <p:spPr bwMode="auto">
          <a:xfrm>
            <a:off x="2244436" y="3362180"/>
            <a:ext cx="1302327" cy="63730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2E1EE238-6D18-064A-70DF-858D965C3E12}"/>
              </a:ext>
            </a:extLst>
          </p:cNvPr>
          <p:cNvSpPr/>
          <p:nvPr/>
        </p:nvSpPr>
        <p:spPr bwMode="auto">
          <a:xfrm>
            <a:off x="2292927" y="5104326"/>
            <a:ext cx="1302327" cy="82787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0" name="Rectangle 9">
            <a:extLst>
              <a:ext uri="{FF2B5EF4-FFF2-40B4-BE49-F238E27FC236}">
                <a16:creationId xmlns:a16="http://schemas.microsoft.com/office/drawing/2014/main" id="{19391C09-9A43-832A-4101-79E420A68D99}"/>
              </a:ext>
            </a:extLst>
          </p:cNvPr>
          <p:cNvSpPr/>
          <p:nvPr/>
        </p:nvSpPr>
        <p:spPr bwMode="auto">
          <a:xfrm>
            <a:off x="6459681" y="4938498"/>
            <a:ext cx="1368137" cy="9937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3" name="Rectangle 2">
            <a:extLst>
              <a:ext uri="{FF2B5EF4-FFF2-40B4-BE49-F238E27FC236}">
                <a16:creationId xmlns:a16="http://schemas.microsoft.com/office/drawing/2014/main" id="{E9ABE7BA-B5AB-57CB-BA93-5D0B19E2856E}"/>
              </a:ext>
            </a:extLst>
          </p:cNvPr>
          <p:cNvSpPr/>
          <p:nvPr/>
        </p:nvSpPr>
        <p:spPr bwMode="auto">
          <a:xfrm>
            <a:off x="3449782" y="5554599"/>
            <a:ext cx="644236" cy="3469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5" name="Rectangle 4">
            <a:extLst>
              <a:ext uri="{FF2B5EF4-FFF2-40B4-BE49-F238E27FC236}">
                <a16:creationId xmlns:a16="http://schemas.microsoft.com/office/drawing/2014/main" id="{34EFFD9A-46CB-5836-9D78-83FAA25C6F85}"/>
              </a:ext>
            </a:extLst>
          </p:cNvPr>
          <p:cNvSpPr/>
          <p:nvPr/>
        </p:nvSpPr>
        <p:spPr bwMode="auto">
          <a:xfrm>
            <a:off x="7329054" y="5554599"/>
            <a:ext cx="2154381" cy="3469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 name="Rectangle 10">
            <a:extLst>
              <a:ext uri="{FF2B5EF4-FFF2-40B4-BE49-F238E27FC236}">
                <a16:creationId xmlns:a16="http://schemas.microsoft.com/office/drawing/2014/main" id="{FD8BF1DA-A993-1CEC-AD50-928CB20C7757}"/>
              </a:ext>
            </a:extLst>
          </p:cNvPr>
          <p:cNvSpPr/>
          <p:nvPr/>
        </p:nvSpPr>
        <p:spPr bwMode="auto">
          <a:xfrm>
            <a:off x="3117273" y="3791587"/>
            <a:ext cx="1939636" cy="110921"/>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2" name="Rectangle 11">
            <a:extLst>
              <a:ext uri="{FF2B5EF4-FFF2-40B4-BE49-F238E27FC236}">
                <a16:creationId xmlns:a16="http://schemas.microsoft.com/office/drawing/2014/main" id="{A37BF2F9-99D9-7CF2-0E11-8E5C0152D839}"/>
              </a:ext>
            </a:extLst>
          </p:cNvPr>
          <p:cNvSpPr/>
          <p:nvPr/>
        </p:nvSpPr>
        <p:spPr bwMode="auto">
          <a:xfrm>
            <a:off x="8737601" y="2863625"/>
            <a:ext cx="1147618" cy="11358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4293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3" grpId="0" animBg="1"/>
      <p:bldP spid="3" grpId="1" animBg="1"/>
      <p:bldP spid="5" grpId="0" animBg="1"/>
      <p:bldP spid="5"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1CB9-51CC-32AE-3280-B1225B7DE065}"/>
              </a:ext>
            </a:extLst>
          </p:cNvPr>
          <p:cNvSpPr>
            <a:spLocks noGrp="1"/>
          </p:cNvSpPr>
          <p:nvPr>
            <p:ph type="title"/>
          </p:nvPr>
        </p:nvSpPr>
        <p:spPr/>
        <p:txBody>
          <a:bodyPr>
            <a:normAutofit/>
          </a:bodyPr>
          <a:lstStyle/>
          <a:p>
            <a:r>
              <a:rPr lang="en-US" sz="3600" dirty="0">
                <a:cs typeface="Arial" panose="020B0604020202020204" pitchFamily="34" charset="0"/>
              </a:rPr>
              <a:t>Local Resource Usage</a:t>
            </a:r>
          </a:p>
        </p:txBody>
      </p:sp>
      <p:pic>
        <p:nvPicPr>
          <p:cNvPr id="6" name="Picture 5">
            <a:extLst>
              <a:ext uri="{FF2B5EF4-FFF2-40B4-BE49-F238E27FC236}">
                <a16:creationId xmlns:a16="http://schemas.microsoft.com/office/drawing/2014/main" id="{156A96F3-6194-7B1C-3C0B-0AC05AD5CF19}"/>
              </a:ext>
            </a:extLst>
          </p:cNvPr>
          <p:cNvPicPr>
            <a:picLocks noChangeAspect="1"/>
          </p:cNvPicPr>
          <p:nvPr/>
        </p:nvPicPr>
        <p:blipFill>
          <a:blip r:embed="rId3"/>
          <a:stretch>
            <a:fillRect/>
          </a:stretch>
        </p:blipFill>
        <p:spPr>
          <a:xfrm>
            <a:off x="5658832" y="1330779"/>
            <a:ext cx="5923568" cy="2524248"/>
          </a:xfrm>
          <a:prstGeom prst="rect">
            <a:avLst/>
          </a:prstGeom>
        </p:spPr>
      </p:pic>
      <p:pic>
        <p:nvPicPr>
          <p:cNvPr id="8" name="Picture 7">
            <a:extLst>
              <a:ext uri="{FF2B5EF4-FFF2-40B4-BE49-F238E27FC236}">
                <a16:creationId xmlns:a16="http://schemas.microsoft.com/office/drawing/2014/main" id="{6349C190-D9F7-151D-FEC5-CBAD20C47B33}"/>
              </a:ext>
            </a:extLst>
          </p:cNvPr>
          <p:cNvPicPr>
            <a:picLocks noChangeAspect="1"/>
          </p:cNvPicPr>
          <p:nvPr/>
        </p:nvPicPr>
        <p:blipFill>
          <a:blip r:embed="rId4"/>
          <a:stretch>
            <a:fillRect/>
          </a:stretch>
        </p:blipFill>
        <p:spPr>
          <a:xfrm>
            <a:off x="5826325" y="4130679"/>
            <a:ext cx="5588582" cy="2343599"/>
          </a:xfrm>
          <a:prstGeom prst="rect">
            <a:avLst/>
          </a:prstGeom>
        </p:spPr>
      </p:pic>
      <p:sp>
        <p:nvSpPr>
          <p:cNvPr id="3" name="TextBox 2">
            <a:extLst>
              <a:ext uri="{FF2B5EF4-FFF2-40B4-BE49-F238E27FC236}">
                <a16:creationId xmlns:a16="http://schemas.microsoft.com/office/drawing/2014/main" id="{7787F5AF-6947-4C28-6BD2-EF7F062624E0}"/>
              </a:ext>
            </a:extLst>
          </p:cNvPr>
          <p:cNvSpPr txBox="1"/>
          <p:nvPr/>
        </p:nvSpPr>
        <p:spPr>
          <a:xfrm>
            <a:off x="609600" y="1436915"/>
            <a:ext cx="4476750" cy="133882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Memory usage</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significant increase compared to full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trainng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E0028CC0-A4B4-5FF5-7E34-1DA07FFD91E0}"/>
              </a:ext>
            </a:extLst>
          </p:cNvPr>
          <p:cNvSpPr txBox="1"/>
          <p:nvPr/>
        </p:nvSpPr>
        <p:spPr>
          <a:xfrm>
            <a:off x="609599" y="3948793"/>
            <a:ext cx="4035880" cy="215443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Energy consumption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Saves &gt;60% energy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10%-20% higher than other selection schemes</a:t>
            </a:r>
          </a:p>
        </p:txBody>
      </p:sp>
    </p:spTree>
    <p:extLst>
      <p:ext uri="{BB962C8B-B14F-4D97-AF65-F5344CB8AC3E}">
        <p14:creationId xmlns:p14="http://schemas.microsoft.com/office/powerpoint/2010/main" val="2819489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3373-11DC-EBE1-DFD5-A84349F8A4A7}"/>
              </a:ext>
            </a:extLst>
          </p:cNvPr>
          <p:cNvSpPr>
            <a:spLocks noGrp="1"/>
          </p:cNvSpPr>
          <p:nvPr>
            <p:ph type="title"/>
          </p:nvPr>
        </p:nvSpPr>
        <p:spPr/>
        <p:txBody>
          <a:bodyPr>
            <a:normAutofit/>
          </a:bodyPr>
          <a:lstStyle/>
          <a:p>
            <a:r>
              <a:rPr lang="en-US" sz="3600" dirty="0"/>
              <a:t>Summary</a:t>
            </a:r>
          </a:p>
        </p:txBody>
      </p:sp>
      <p:sp>
        <p:nvSpPr>
          <p:cNvPr id="6" name="TextBox 5">
            <a:extLst>
              <a:ext uri="{FF2B5EF4-FFF2-40B4-BE49-F238E27FC236}">
                <a16:creationId xmlns:a16="http://schemas.microsoft.com/office/drawing/2014/main" id="{71F0D0AF-E827-3597-1B30-FE91FC02D435}"/>
              </a:ext>
            </a:extLst>
          </p:cNvPr>
          <p:cNvSpPr txBox="1"/>
          <p:nvPr/>
        </p:nvSpPr>
        <p:spPr>
          <a:xfrm>
            <a:off x="477981" y="1277592"/>
            <a:ext cx="11284527" cy="4339650"/>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3200" dirty="0" err="1"/>
              <a:t>ElasticTrainer</a:t>
            </a:r>
            <a:r>
              <a:rPr lang="en-US" sz="3200" dirty="0"/>
              <a:t>: adaptively select trainable tensors for desired speedup</a:t>
            </a:r>
          </a:p>
          <a:p>
            <a:pPr marL="401638" indent="-401638">
              <a:spcAft>
                <a:spcPts val="600"/>
              </a:spcAft>
              <a:buFont typeface="Wingdings" panose="05000000000000000000" pitchFamily="2" charset="2"/>
              <a:buChar char="v"/>
            </a:pPr>
            <a:endParaRPr lang="en-US" sz="3200" dirty="0"/>
          </a:p>
          <a:p>
            <a:pPr marL="401638" indent="-401638">
              <a:spcAft>
                <a:spcPts val="600"/>
              </a:spcAft>
              <a:buFont typeface="Wingdings" panose="05000000000000000000" pitchFamily="2" charset="2"/>
              <a:buChar char="v"/>
            </a:pPr>
            <a:r>
              <a:rPr lang="en-US" sz="3200" dirty="0"/>
              <a:t>Achieve up to </a:t>
            </a:r>
            <a:r>
              <a:rPr lang="en-US" sz="3200" b="1" dirty="0">
                <a:solidFill>
                  <a:srgbClr val="C00000"/>
                </a:solidFill>
              </a:rPr>
              <a:t>3.7x speedup</a:t>
            </a:r>
            <a:r>
              <a:rPr lang="en-US" sz="3200" dirty="0"/>
              <a:t> in wall-clock time and </a:t>
            </a:r>
            <a:r>
              <a:rPr lang="en-US" sz="3200" b="1" dirty="0">
                <a:solidFill>
                  <a:srgbClr val="C00000"/>
                </a:solidFill>
              </a:rPr>
              <a:t>2x-3x energy saving </a:t>
            </a:r>
            <a:r>
              <a:rPr lang="en-US" sz="3200" dirty="0"/>
              <a:t>, without noticeable accuracy loss</a:t>
            </a:r>
          </a:p>
          <a:p>
            <a:pPr marL="401638" indent="-401638">
              <a:spcAft>
                <a:spcPts val="600"/>
              </a:spcAft>
              <a:buFont typeface="Wingdings" panose="05000000000000000000" pitchFamily="2" charset="2"/>
              <a:buChar char="v"/>
            </a:pPr>
            <a:endParaRPr lang="en-US" sz="3200" dirty="0"/>
          </a:p>
          <a:p>
            <a:pPr marL="401638" indent="-401638">
              <a:spcAft>
                <a:spcPts val="600"/>
              </a:spcAft>
              <a:buFont typeface="Wingdings" panose="05000000000000000000" pitchFamily="2" charset="2"/>
              <a:buChar char="v"/>
            </a:pPr>
            <a:r>
              <a:rPr lang="en-US" sz="3200" dirty="0"/>
              <a:t>Generally applicable to </a:t>
            </a:r>
            <a:r>
              <a:rPr lang="en-US" sz="3200" b="1" dirty="0">
                <a:solidFill>
                  <a:srgbClr val="C00000"/>
                </a:solidFill>
              </a:rPr>
              <a:t>different types of NN models and datasets</a:t>
            </a:r>
          </a:p>
        </p:txBody>
      </p:sp>
    </p:spTree>
    <p:extLst>
      <p:ext uri="{BB962C8B-B14F-4D97-AF65-F5344CB8AC3E}">
        <p14:creationId xmlns:p14="http://schemas.microsoft.com/office/powerpoint/2010/main" val="244247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6194F4-FF7A-653D-B35B-71DD3D022FFF}"/>
              </a:ext>
            </a:extLst>
          </p:cNvPr>
          <p:cNvSpPr txBox="1"/>
          <p:nvPr/>
        </p:nvSpPr>
        <p:spPr>
          <a:xfrm>
            <a:off x="4596493" y="2906486"/>
            <a:ext cx="26207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F497D"/>
                </a:solidFill>
                <a:effectLst/>
                <a:uLnTx/>
                <a:uFillTx/>
                <a:latin typeface="Calibri"/>
                <a:ea typeface="+mn-ea"/>
                <a:cs typeface="+mn-cs"/>
              </a:rPr>
              <a:t>Thank you!</a:t>
            </a:r>
          </a:p>
        </p:txBody>
      </p:sp>
      <p:sp>
        <p:nvSpPr>
          <p:cNvPr id="2" name="TextBox 1">
            <a:extLst>
              <a:ext uri="{FF2B5EF4-FFF2-40B4-BE49-F238E27FC236}">
                <a16:creationId xmlns:a16="http://schemas.microsoft.com/office/drawing/2014/main" id="{D9CF4A86-9AF5-E305-6D51-29BC8B841744}"/>
              </a:ext>
            </a:extLst>
          </p:cNvPr>
          <p:cNvSpPr txBox="1"/>
          <p:nvPr/>
        </p:nvSpPr>
        <p:spPr>
          <a:xfrm>
            <a:off x="2017878" y="4014252"/>
            <a:ext cx="7777966" cy="830997"/>
          </a:xfrm>
          <a:prstGeom prst="rect">
            <a:avLst/>
          </a:prstGeom>
          <a:noFill/>
        </p:spPr>
        <p:txBody>
          <a:bodyPr wrap="square" rtlCol="0">
            <a:spAutoFit/>
          </a:bodyPr>
          <a:lstStyle/>
          <a:p>
            <a:pPr lvl="0" algn="ctr"/>
            <a:r>
              <a:rPr lang="en-US" sz="2400" dirty="0">
                <a:solidFill>
                  <a:srgbClr val="1F497D"/>
                </a:solidFill>
                <a:latin typeface="Calibri"/>
              </a:rPr>
              <a:t>Source codes: </a:t>
            </a:r>
          </a:p>
          <a:p>
            <a:pPr lvl="0" algn="ctr"/>
            <a:r>
              <a:rPr lang="en-US" sz="2400" dirty="0">
                <a:solidFill>
                  <a:srgbClr val="1F497D"/>
                </a:solidFill>
                <a:hlinkClick r:id="rId3"/>
              </a:rPr>
              <a:t>https://github.com/HelloKevin07/ElasticTrainer </a:t>
            </a:r>
            <a:endParaRPr kumimoji="0" lang="en-US" sz="2400" b="0" i="0"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4244229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E50-A400-3B3A-E845-DB1D6DFC4D56}"/>
              </a:ext>
            </a:extLst>
          </p:cNvPr>
          <p:cNvSpPr>
            <a:spLocks noGrp="1"/>
          </p:cNvSpPr>
          <p:nvPr>
            <p:ph type="title"/>
          </p:nvPr>
        </p:nvSpPr>
        <p:spPr>
          <a:xfrm>
            <a:off x="609599" y="0"/>
            <a:ext cx="11533909" cy="1143000"/>
          </a:xfrm>
        </p:spPr>
        <p:txBody>
          <a:bodyPr>
            <a:normAutofit fontScale="90000"/>
          </a:bodyPr>
          <a:lstStyle/>
          <a:p>
            <a:r>
              <a:rPr lang="en-US" sz="3600" dirty="0">
                <a:cs typeface="Arial" panose="020B0604020202020204" pitchFamily="34" charset="0"/>
              </a:rPr>
              <a:t>Solving Challenge 3: Tensor Selection with Dynamic Programming</a:t>
            </a:r>
          </a:p>
        </p:txBody>
      </p:sp>
      <p:sp>
        <p:nvSpPr>
          <p:cNvPr id="3" name="Rectangle: Rounded Corners 2">
            <a:extLst>
              <a:ext uri="{FF2B5EF4-FFF2-40B4-BE49-F238E27FC236}">
                <a16:creationId xmlns:a16="http://schemas.microsoft.com/office/drawing/2014/main" id="{86CA2688-43D6-6E80-551A-454D335F88E5}"/>
              </a:ext>
            </a:extLst>
          </p:cNvPr>
          <p:cNvSpPr/>
          <p:nvPr/>
        </p:nvSpPr>
        <p:spPr bwMode="auto">
          <a:xfrm>
            <a:off x="636304" y="2006667"/>
            <a:ext cx="4636736" cy="806146"/>
          </a:xfrm>
          <a:prstGeom prst="roundRect">
            <a:avLst/>
          </a:prstGeom>
          <a:solidFill>
            <a:schemeClr val="bg1">
              <a:lumMod val="85000"/>
            </a:schemeClr>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936B549-07DE-5A56-7F74-08DDEE69BF16}"/>
              </a:ext>
            </a:extLst>
          </p:cNvPr>
          <p:cNvSpPr txBox="1"/>
          <p:nvPr/>
        </p:nvSpPr>
        <p:spPr>
          <a:xfrm>
            <a:off x="636304" y="1339776"/>
            <a:ext cx="29243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mj-lt"/>
                <a:ea typeface="+mn-ea"/>
                <a:cs typeface="Arial" panose="020B0604020202020204" pitchFamily="34" charset="0"/>
              </a:rPr>
              <a:t>Problem Formulation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BDBD18-A300-EA69-57C6-880B5943F1BE}"/>
                  </a:ext>
                </a:extLst>
              </p:cNvPr>
              <p:cNvSpPr txBox="1"/>
              <p:nvPr/>
            </p:nvSpPr>
            <p:spPr>
              <a:xfrm>
                <a:off x="741506" y="2168552"/>
                <a:ext cx="1705928" cy="5820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limLow>
                            <m:limLow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limLowPr>
                            <m:e>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max</m:t>
                              </m:r>
                            </m:e>
                            <m:lim>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𝐌</m:t>
                              </m:r>
                            </m:lim>
                          </m:limLow>
                        </m:fName>
                        <m:e>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𝐌</m:t>
                          </m:r>
                        </m:e>
                      </m:func>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𝐈</m:t>
                      </m:r>
                    </m:oMath>
                  </m:oMathPara>
                </a14:m>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6BBDBD18-A300-EA69-57C6-880B5943F1BE}"/>
                  </a:ext>
                </a:extLst>
              </p:cNvPr>
              <p:cNvSpPr txBox="1">
                <a:spLocks noRot="1" noChangeAspect="1" noMove="1" noResize="1" noEditPoints="1" noAdjustHandles="1" noChangeArrowheads="1" noChangeShapeType="1" noTextEdit="1"/>
              </p:cNvSpPr>
              <p:nvPr/>
            </p:nvSpPr>
            <p:spPr>
              <a:xfrm>
                <a:off x="741506" y="2168552"/>
                <a:ext cx="1705928" cy="582019"/>
              </a:xfrm>
              <a:prstGeom prst="rect">
                <a:avLst/>
              </a:prstGeom>
              <a:blipFill>
                <a:blip r:embed="rId3"/>
                <a:stretch>
                  <a:fillRect b="-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76140B-38B4-0761-D7EC-0008CA52DBBD}"/>
                  </a:ext>
                </a:extLst>
              </p:cNvPr>
              <p:cNvSpPr txBox="1"/>
              <p:nvPr/>
            </p:nvSpPr>
            <p:spPr>
              <a:xfrm>
                <a:off x="2552636" y="2148812"/>
                <a:ext cx="2578452" cy="453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𝐌</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e>
                      <m:sub>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full</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7" name="TextBox 6">
                <a:extLst>
                  <a:ext uri="{FF2B5EF4-FFF2-40B4-BE49-F238E27FC236}">
                    <a16:creationId xmlns:a16="http://schemas.microsoft.com/office/drawing/2014/main" id="{3176140B-38B4-0761-D7EC-0008CA52DBBD}"/>
                  </a:ext>
                </a:extLst>
              </p:cNvPr>
              <p:cNvSpPr txBox="1">
                <a:spLocks noRot="1" noChangeAspect="1" noMove="1" noResize="1" noEditPoints="1" noAdjustHandles="1" noChangeArrowheads="1" noChangeShapeType="1" noTextEdit="1"/>
              </p:cNvSpPr>
              <p:nvPr/>
            </p:nvSpPr>
            <p:spPr>
              <a:xfrm>
                <a:off x="2552636" y="2148812"/>
                <a:ext cx="2578452" cy="453137"/>
              </a:xfrm>
              <a:prstGeom prst="rect">
                <a:avLst/>
              </a:prstGeom>
              <a:blipFill>
                <a:blip r:embed="rId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0C9157-DED4-AA37-9480-138C6F50D71D}"/>
                  </a:ext>
                </a:extLst>
              </p:cNvPr>
              <p:cNvSpPr txBox="1"/>
              <p:nvPr/>
            </p:nvSpPr>
            <p:spPr>
              <a:xfrm>
                <a:off x="611115" y="2927294"/>
                <a:ext cx="229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𝐌</m:t>
                    </m:r>
                  </m:oMath>
                </a14:m>
                <a:r>
                  <a:rPr kumimoji="0" lang="en-US" sz="2000" b="0" i="0" u="none" strike="noStrike" kern="1200" cap="none" spc="0" normalizeH="0" baseline="0" noProof="0" dirty="0">
                    <a:ln>
                      <a:noFill/>
                    </a:ln>
                    <a:solidFill>
                      <a:prstClr val="black"/>
                    </a:solidFill>
                    <a:effectLst/>
                    <a:uLnTx/>
                    <a:uFillTx/>
                    <a:latin typeface="Calibri"/>
                    <a:ea typeface="+mn-ea"/>
                    <a:cs typeface="+mn-cs"/>
                  </a:rPr>
                  <a:t> – binary selector</a:t>
                </a:r>
              </a:p>
            </p:txBody>
          </p:sp>
        </mc:Choice>
        <mc:Fallback xmlns="">
          <p:sp>
            <p:nvSpPr>
              <p:cNvPr id="8" name="TextBox 7">
                <a:extLst>
                  <a:ext uri="{FF2B5EF4-FFF2-40B4-BE49-F238E27FC236}">
                    <a16:creationId xmlns:a16="http://schemas.microsoft.com/office/drawing/2014/main" id="{160C9157-DED4-AA37-9480-138C6F50D71D}"/>
                  </a:ext>
                </a:extLst>
              </p:cNvPr>
              <p:cNvSpPr txBox="1">
                <a:spLocks noRot="1" noChangeAspect="1" noMove="1" noResize="1" noEditPoints="1" noAdjustHandles="1" noChangeArrowheads="1" noChangeShapeType="1" noTextEdit="1"/>
              </p:cNvSpPr>
              <p:nvPr/>
            </p:nvSpPr>
            <p:spPr>
              <a:xfrm>
                <a:off x="611115" y="2927294"/>
                <a:ext cx="2299726" cy="400110"/>
              </a:xfrm>
              <a:prstGeom prst="rect">
                <a:avLst/>
              </a:prstGeom>
              <a:blipFill>
                <a:blip r:embed="rId5"/>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DFD3A9-A51F-23B4-B363-AEE43FFA91A2}"/>
                  </a:ext>
                </a:extLst>
              </p:cNvPr>
              <p:cNvSpPr txBox="1"/>
              <p:nvPr/>
            </p:nvSpPr>
            <p:spPr>
              <a:xfrm>
                <a:off x="2979421" y="3261269"/>
                <a:ext cx="217626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prstClr val="black"/>
                    </a:solidFill>
                    <a:effectLst/>
                    <a:uLnTx/>
                    <a:uFillTx/>
                    <a:latin typeface="Calibri"/>
                    <a:ea typeface="+mn-ea"/>
                    <a:cs typeface="+mn-cs"/>
                  </a:rPr>
                  <a:t> –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time model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D1DFD3A9-A51F-23B4-B363-AEE43FFA91A2}"/>
                  </a:ext>
                </a:extLst>
              </p:cNvPr>
              <p:cNvSpPr txBox="1">
                <a:spLocks noRot="1" noChangeAspect="1" noMove="1" noResize="1" noEditPoints="1" noAdjustHandles="1" noChangeArrowheads="1" noChangeShapeType="1" noTextEdit="1"/>
              </p:cNvSpPr>
              <p:nvPr/>
            </p:nvSpPr>
            <p:spPr>
              <a:xfrm>
                <a:off x="2979421" y="3261269"/>
                <a:ext cx="2176267" cy="400110"/>
              </a:xfrm>
              <a:prstGeom prst="rect">
                <a:avLst/>
              </a:prstGeom>
              <a:blipFill>
                <a:blip r:embed="rId6"/>
                <a:stretch>
                  <a:fillRect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E0D0E0-CB70-AF8A-E290-B435675B70F4}"/>
                  </a:ext>
                </a:extLst>
              </p:cNvPr>
              <p:cNvSpPr txBox="1"/>
              <p:nvPr/>
            </p:nvSpPr>
            <p:spPr>
              <a:xfrm>
                <a:off x="611114" y="3261269"/>
                <a:ext cx="243126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oMath>
                </a14:m>
                <a:r>
                  <a:rPr kumimoji="0" lang="en-US" sz="2000" b="0" i="0" u="none" strike="noStrike" kern="1200" cap="none" spc="0" normalizeH="0" baseline="0" noProof="0" dirty="0">
                    <a:ln>
                      <a:noFill/>
                    </a:ln>
                    <a:solidFill>
                      <a:prstClr val="black"/>
                    </a:solidFill>
                    <a:effectLst/>
                    <a:uLnTx/>
                    <a:uFillTx/>
                    <a:latin typeface="Calibri"/>
                    <a:ea typeface="+mn-ea"/>
                    <a:cs typeface="+mn-cs"/>
                  </a:rPr>
                  <a:t> –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speedup ratio</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a:extLst>
                  <a:ext uri="{FF2B5EF4-FFF2-40B4-BE49-F238E27FC236}">
                    <a16:creationId xmlns:a16="http://schemas.microsoft.com/office/drawing/2014/main" id="{88E0D0E0-CB70-AF8A-E290-B435675B70F4}"/>
                  </a:ext>
                </a:extLst>
              </p:cNvPr>
              <p:cNvSpPr txBox="1">
                <a:spLocks noRot="1" noChangeAspect="1" noMove="1" noResize="1" noEditPoints="1" noAdjustHandles="1" noChangeArrowheads="1" noChangeShapeType="1" noTextEdit="1"/>
              </p:cNvSpPr>
              <p:nvPr/>
            </p:nvSpPr>
            <p:spPr>
              <a:xfrm>
                <a:off x="611114" y="3261269"/>
                <a:ext cx="2431261" cy="400110"/>
              </a:xfrm>
              <a:prstGeom prst="rect">
                <a:avLst/>
              </a:prstGeom>
              <a:blipFill>
                <a:blip r:embed="rId7"/>
                <a:stretch>
                  <a:fillRect t="-9091" b="-2575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324C45F-2C03-6284-7AB5-F5D676DEF41B}"/>
              </a:ext>
            </a:extLst>
          </p:cNvPr>
          <p:cNvPicPr>
            <a:picLocks noChangeAspect="1"/>
          </p:cNvPicPr>
          <p:nvPr/>
        </p:nvPicPr>
        <p:blipFill>
          <a:blip r:embed="rId8"/>
          <a:stretch>
            <a:fillRect/>
          </a:stretch>
        </p:blipFill>
        <p:spPr>
          <a:xfrm>
            <a:off x="5858870" y="1826986"/>
            <a:ext cx="5757455" cy="1749182"/>
          </a:xfrm>
          <a:prstGeom prst="rect">
            <a:avLst/>
          </a:prstGeom>
        </p:spPr>
      </p:pic>
      <p:sp>
        <p:nvSpPr>
          <p:cNvPr id="14" name="TextBox 13">
            <a:extLst>
              <a:ext uri="{FF2B5EF4-FFF2-40B4-BE49-F238E27FC236}">
                <a16:creationId xmlns:a16="http://schemas.microsoft.com/office/drawing/2014/main" id="{81827789-40EA-8C42-6E7A-E1330FC77118}"/>
              </a:ext>
            </a:extLst>
          </p:cNvPr>
          <p:cNvSpPr txBox="1"/>
          <p:nvPr/>
        </p:nvSpPr>
        <p:spPr>
          <a:xfrm>
            <a:off x="3614313" y="1313804"/>
            <a:ext cx="1437931"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NP-hard!</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A944CF-9916-B7D1-E031-E800B11CE0C4}"/>
                  </a:ext>
                </a:extLst>
              </p:cNvPr>
              <p:cNvSpPr txBox="1"/>
              <p:nvPr/>
            </p:nvSpPr>
            <p:spPr>
              <a:xfrm>
                <a:off x="2979421" y="2922815"/>
                <a:ext cx="249630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𝐈</m:t>
                    </m:r>
                  </m:oMath>
                </a14:m>
                <a:r>
                  <a:rPr kumimoji="0" lang="en-US" sz="2000" b="0" i="0" u="none" strike="noStrike" kern="1200" cap="none" spc="0" normalizeH="0" baseline="0" noProof="0" dirty="0">
                    <a:ln>
                      <a:noFill/>
                    </a:ln>
                    <a:solidFill>
                      <a:prstClr val="black"/>
                    </a:solidFill>
                    <a:effectLst/>
                    <a:uLnTx/>
                    <a:uFillTx/>
                    <a:latin typeface="Calibri"/>
                    <a:ea typeface="+mn-ea"/>
                    <a:cs typeface="+mn-cs"/>
                  </a:rPr>
                  <a:t> – importance scores</a:t>
                </a:r>
              </a:p>
            </p:txBody>
          </p:sp>
        </mc:Choice>
        <mc:Fallback xmlns="">
          <p:sp>
            <p:nvSpPr>
              <p:cNvPr id="15" name="TextBox 14">
                <a:extLst>
                  <a:ext uri="{FF2B5EF4-FFF2-40B4-BE49-F238E27FC236}">
                    <a16:creationId xmlns:a16="http://schemas.microsoft.com/office/drawing/2014/main" id="{6DA944CF-9916-B7D1-E031-E800B11CE0C4}"/>
                  </a:ext>
                </a:extLst>
              </p:cNvPr>
              <p:cNvSpPr txBox="1">
                <a:spLocks noRot="1" noChangeAspect="1" noMove="1" noResize="1" noEditPoints="1" noAdjustHandles="1" noChangeArrowheads="1" noChangeShapeType="1" noTextEdit="1"/>
              </p:cNvSpPr>
              <p:nvPr/>
            </p:nvSpPr>
            <p:spPr>
              <a:xfrm>
                <a:off x="2979421" y="2922815"/>
                <a:ext cx="2496307" cy="400110"/>
              </a:xfrm>
              <a:prstGeom prst="rect">
                <a:avLst/>
              </a:prstGeom>
              <a:blipFill>
                <a:blip r:embed="rId9"/>
                <a:stretch>
                  <a:fillRect t="-7576" b="-25758"/>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AFBA158C-C74D-CEEA-AC9D-3CB9701791F2}"/>
              </a:ext>
            </a:extLst>
          </p:cNvPr>
          <p:cNvPicPr>
            <a:picLocks noChangeAspect="1"/>
          </p:cNvPicPr>
          <p:nvPr/>
        </p:nvPicPr>
        <p:blipFill>
          <a:blip r:embed="rId10"/>
          <a:stretch>
            <a:fillRect/>
          </a:stretch>
        </p:blipFill>
        <p:spPr>
          <a:xfrm>
            <a:off x="602184" y="4620330"/>
            <a:ext cx="4670856" cy="2138557"/>
          </a:xfrm>
          <a:prstGeom prst="rect">
            <a:avLst/>
          </a:prstGeom>
        </p:spPr>
      </p:pic>
      <p:pic>
        <p:nvPicPr>
          <p:cNvPr id="23" name="Picture 22">
            <a:extLst>
              <a:ext uri="{FF2B5EF4-FFF2-40B4-BE49-F238E27FC236}">
                <a16:creationId xmlns:a16="http://schemas.microsoft.com/office/drawing/2014/main" id="{7EC4FC05-E564-5F10-B181-EF733E44CF4A}"/>
              </a:ext>
            </a:extLst>
          </p:cNvPr>
          <p:cNvPicPr>
            <a:picLocks noChangeAspect="1"/>
          </p:cNvPicPr>
          <p:nvPr/>
        </p:nvPicPr>
        <p:blipFill>
          <a:blip r:embed="rId11"/>
          <a:stretch>
            <a:fillRect/>
          </a:stretch>
        </p:blipFill>
        <p:spPr>
          <a:xfrm>
            <a:off x="6402171" y="4456710"/>
            <a:ext cx="4670855" cy="2358589"/>
          </a:xfrm>
          <a:prstGeom prst="rect">
            <a:avLst/>
          </a:prstGeom>
        </p:spPr>
      </p:pic>
      <p:sp>
        <p:nvSpPr>
          <p:cNvPr id="24" name="TextBox 23">
            <a:extLst>
              <a:ext uri="{FF2B5EF4-FFF2-40B4-BE49-F238E27FC236}">
                <a16:creationId xmlns:a16="http://schemas.microsoft.com/office/drawing/2014/main" id="{16FBDCD2-1A02-FFDB-1C1E-65B4192EA087}"/>
              </a:ext>
            </a:extLst>
          </p:cNvPr>
          <p:cNvSpPr txBox="1"/>
          <p:nvPr/>
        </p:nvSpPr>
        <p:spPr>
          <a:xfrm>
            <a:off x="3841862" y="4051043"/>
            <a:ext cx="3661932"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Find recurrence relations</a:t>
            </a:r>
          </a:p>
        </p:txBody>
      </p:sp>
      <p:sp>
        <p:nvSpPr>
          <p:cNvPr id="25" name="TextBox 24">
            <a:extLst>
              <a:ext uri="{FF2B5EF4-FFF2-40B4-BE49-F238E27FC236}">
                <a16:creationId xmlns:a16="http://schemas.microsoft.com/office/drawing/2014/main" id="{DF6FB502-0F87-C1D2-B31D-C06D02AEDB59}"/>
              </a:ext>
            </a:extLst>
          </p:cNvPr>
          <p:cNvSpPr txBox="1"/>
          <p:nvPr/>
        </p:nvSpPr>
        <p:spPr>
          <a:xfrm>
            <a:off x="7552791" y="1229193"/>
            <a:ext cx="2818029" cy="46166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Define subproblems</a:t>
            </a:r>
          </a:p>
        </p:txBody>
      </p:sp>
    </p:spTree>
    <p:extLst>
      <p:ext uri="{BB962C8B-B14F-4D97-AF65-F5344CB8AC3E}">
        <p14:creationId xmlns:p14="http://schemas.microsoft.com/office/powerpoint/2010/main" val="217556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AB54-3C8A-666F-F1BC-1693C875E325}"/>
              </a:ext>
            </a:extLst>
          </p:cNvPr>
          <p:cNvSpPr>
            <a:spLocks noGrp="1"/>
          </p:cNvSpPr>
          <p:nvPr>
            <p:ph type="title"/>
          </p:nvPr>
        </p:nvSpPr>
        <p:spPr/>
        <p:txBody>
          <a:bodyPr>
            <a:normAutofit/>
          </a:bodyPr>
          <a:lstStyle/>
          <a:p>
            <a:r>
              <a:rPr lang="en-US" sz="4000" dirty="0">
                <a:cs typeface="Arial" panose="020B0604020202020204" pitchFamily="34" charset="0"/>
              </a:rPr>
              <a:t>On-device model training is essential</a:t>
            </a:r>
          </a:p>
        </p:txBody>
      </p:sp>
      <p:pic>
        <p:nvPicPr>
          <p:cNvPr id="4" name="Picture 3">
            <a:extLst>
              <a:ext uri="{FF2B5EF4-FFF2-40B4-BE49-F238E27FC236}">
                <a16:creationId xmlns:a16="http://schemas.microsoft.com/office/drawing/2014/main" id="{648F12E0-F152-8708-68EA-8B5BD1DEA513}"/>
              </a:ext>
            </a:extLst>
          </p:cNvPr>
          <p:cNvPicPr>
            <a:picLocks noChangeAspect="1"/>
          </p:cNvPicPr>
          <p:nvPr/>
        </p:nvPicPr>
        <p:blipFill>
          <a:blip r:embed="rId3"/>
          <a:stretch>
            <a:fillRect/>
          </a:stretch>
        </p:blipFill>
        <p:spPr>
          <a:xfrm>
            <a:off x="2300018" y="3257926"/>
            <a:ext cx="1279439" cy="818246"/>
          </a:xfrm>
          <a:prstGeom prst="rect">
            <a:avLst/>
          </a:prstGeom>
        </p:spPr>
      </p:pic>
      <p:pic>
        <p:nvPicPr>
          <p:cNvPr id="15" name="Picture 4" descr="Samsung Galaxy S21 FE 5G - Graphite">
            <a:extLst>
              <a:ext uri="{FF2B5EF4-FFF2-40B4-BE49-F238E27FC236}">
                <a16:creationId xmlns:a16="http://schemas.microsoft.com/office/drawing/2014/main" id="{D3027D4C-1EC9-84AC-3969-34297A998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07" y="3241267"/>
            <a:ext cx="402474" cy="8349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SI Vector 15.6&quot; 165hz Gaming Laptop Intel Core i7HX 32GB Memory NVIDIA  GeForce RTX 3070 Ti 1TB SSD Black VectorGP6612066 - Best Buy">
            <a:extLst>
              <a:ext uri="{FF2B5EF4-FFF2-40B4-BE49-F238E27FC236}">
                <a16:creationId xmlns:a16="http://schemas.microsoft.com/office/drawing/2014/main" id="{AB3B965B-650D-F014-AC91-E92305CDC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759" y="3251012"/>
            <a:ext cx="1277537" cy="90519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vailable, signal, Not, Wifi icon">
            <a:extLst>
              <a:ext uri="{FF2B5EF4-FFF2-40B4-BE49-F238E27FC236}">
                <a16:creationId xmlns:a16="http://schemas.microsoft.com/office/drawing/2014/main" id="{8797F577-C158-04FD-3437-7F8D5CA37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538" y="2849757"/>
            <a:ext cx="926791" cy="926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llections MAX Server Setup Package | Collections MAX">
            <a:extLst>
              <a:ext uri="{FF2B5EF4-FFF2-40B4-BE49-F238E27FC236}">
                <a16:creationId xmlns:a16="http://schemas.microsoft.com/office/drawing/2014/main" id="{3825874A-ABD0-7612-A591-7C69B99007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4180" y="2670410"/>
            <a:ext cx="2081119" cy="1766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B9341-7622-B881-43E5-66D9BFE35898}"/>
              </a:ext>
            </a:extLst>
          </p:cNvPr>
          <p:cNvSpPr txBox="1"/>
          <p:nvPr/>
        </p:nvSpPr>
        <p:spPr>
          <a:xfrm>
            <a:off x="0" y="1516477"/>
            <a:ext cx="12191999" cy="523220"/>
          </a:xfrm>
          <a:prstGeom prst="rect">
            <a:avLst/>
          </a:prstGeom>
          <a:solidFill>
            <a:srgbClr val="001132"/>
          </a:solidFill>
          <a:ln>
            <a:noFill/>
          </a:ln>
          <a:effectLst>
            <a:outerShdw blurRad="44450" dist="27940" dir="5400000" algn="ctr">
              <a:srgbClr val="000000">
                <a:alpha val="32000"/>
              </a:srgbClr>
            </a:outerShdw>
          </a:effectLst>
        </p:spPr>
        <p:style>
          <a:lnRef idx="1">
            <a:schemeClr val="dk1"/>
          </a:lnRef>
          <a:fillRef idx="3">
            <a:schemeClr val="dk1"/>
          </a:fillRef>
          <a:effectRef idx="2">
            <a:schemeClr val="dk1"/>
          </a:effectRef>
          <a:fontRef idx="minor">
            <a:schemeClr val="lt1"/>
          </a:fontRef>
        </p:style>
        <p:txBody>
          <a:bodyPr wrap="square" rtlCol="0">
            <a:spAutoFit/>
            <a:sp3d/>
          </a:bodyPr>
          <a:lstStyle/>
          <a:p>
            <a:pPr algn="ctr"/>
            <a:r>
              <a:rPr lang="en-US" altLang="zh-CN" sz="2800" b="1" dirty="0">
                <a:latin typeface="+mj-lt"/>
                <a:cs typeface="Arial" panose="020B0604020202020204" pitchFamily="34" charset="0"/>
              </a:rPr>
              <a:t>When data privacy &amp; timeliness of adaptation matter …</a:t>
            </a:r>
            <a:endParaRPr lang="en-US" sz="2800" b="1" dirty="0">
              <a:latin typeface="+mj-lt"/>
              <a:cs typeface="Arial" panose="020B0604020202020204" pitchFamily="34" charset="0"/>
            </a:endParaRPr>
          </a:p>
        </p:txBody>
      </p:sp>
      <p:sp>
        <p:nvSpPr>
          <p:cNvPr id="8" name="TextBox 7">
            <a:extLst>
              <a:ext uri="{FF2B5EF4-FFF2-40B4-BE49-F238E27FC236}">
                <a16:creationId xmlns:a16="http://schemas.microsoft.com/office/drawing/2014/main" id="{0762CFDD-670A-7816-C7BB-1B7714F81826}"/>
              </a:ext>
            </a:extLst>
          </p:cNvPr>
          <p:cNvSpPr txBox="1"/>
          <p:nvPr/>
        </p:nvSpPr>
        <p:spPr>
          <a:xfrm>
            <a:off x="8081440" y="4414119"/>
            <a:ext cx="3069867" cy="523220"/>
          </a:xfrm>
          <a:prstGeom prst="rect">
            <a:avLst/>
          </a:prstGeom>
          <a:noFill/>
        </p:spPr>
        <p:txBody>
          <a:bodyPr wrap="square" rtlCol="0">
            <a:spAutoFit/>
          </a:bodyPr>
          <a:lstStyle/>
          <a:p>
            <a:pPr algn="ctr"/>
            <a:r>
              <a:rPr lang="en-US" sz="2800" b="1" dirty="0">
                <a:solidFill>
                  <a:srgbClr val="C00000"/>
                </a:solidFill>
                <a:latin typeface="+mj-lt"/>
                <a:cs typeface="Arial" panose="020B0604020202020204" pitchFamily="34" charset="0"/>
              </a:rPr>
              <a:t>On-cloud training?</a:t>
            </a:r>
          </a:p>
        </p:txBody>
      </p:sp>
      <p:pic>
        <p:nvPicPr>
          <p:cNvPr id="10" name="Picture 9">
            <a:extLst>
              <a:ext uri="{FF2B5EF4-FFF2-40B4-BE49-F238E27FC236}">
                <a16:creationId xmlns:a16="http://schemas.microsoft.com/office/drawing/2014/main" id="{3C2ADA7D-6EB4-2E4D-ED1F-98094AA79416}"/>
              </a:ext>
            </a:extLst>
          </p:cNvPr>
          <p:cNvPicPr>
            <a:picLocks noChangeAspect="1"/>
          </p:cNvPicPr>
          <p:nvPr/>
        </p:nvPicPr>
        <p:blipFill>
          <a:blip r:embed="rId8"/>
          <a:stretch>
            <a:fillRect/>
          </a:stretch>
        </p:blipFill>
        <p:spPr>
          <a:xfrm>
            <a:off x="899292" y="2606742"/>
            <a:ext cx="1277176" cy="1646555"/>
          </a:xfrm>
          <a:prstGeom prst="rect">
            <a:avLst/>
          </a:prstGeom>
        </p:spPr>
      </p:pic>
      <p:pic>
        <p:nvPicPr>
          <p:cNvPr id="12" name="Picture 11">
            <a:extLst>
              <a:ext uri="{FF2B5EF4-FFF2-40B4-BE49-F238E27FC236}">
                <a16:creationId xmlns:a16="http://schemas.microsoft.com/office/drawing/2014/main" id="{CDE7B52B-332B-20B8-96DF-C2A8DE85DE4E}"/>
              </a:ext>
            </a:extLst>
          </p:cNvPr>
          <p:cNvPicPr>
            <a:picLocks noChangeAspect="1"/>
          </p:cNvPicPr>
          <p:nvPr/>
        </p:nvPicPr>
        <p:blipFill>
          <a:blip r:embed="rId9"/>
          <a:stretch>
            <a:fillRect/>
          </a:stretch>
        </p:blipFill>
        <p:spPr>
          <a:xfrm>
            <a:off x="899292" y="4610896"/>
            <a:ext cx="1277176" cy="1644800"/>
          </a:xfrm>
          <a:prstGeom prst="rect">
            <a:avLst/>
          </a:prstGeom>
        </p:spPr>
      </p:pic>
      <p:pic>
        <p:nvPicPr>
          <p:cNvPr id="13" name="Picture 12">
            <a:extLst>
              <a:ext uri="{FF2B5EF4-FFF2-40B4-BE49-F238E27FC236}">
                <a16:creationId xmlns:a16="http://schemas.microsoft.com/office/drawing/2014/main" id="{74005DB1-6236-4E8A-1B8B-A24A1AB9C494}"/>
              </a:ext>
            </a:extLst>
          </p:cNvPr>
          <p:cNvPicPr>
            <a:picLocks noChangeAspect="1"/>
          </p:cNvPicPr>
          <p:nvPr/>
        </p:nvPicPr>
        <p:blipFill>
          <a:blip r:embed="rId3"/>
          <a:stretch>
            <a:fillRect/>
          </a:stretch>
        </p:blipFill>
        <p:spPr>
          <a:xfrm>
            <a:off x="2938786" y="5134871"/>
            <a:ext cx="1279439" cy="818246"/>
          </a:xfrm>
          <a:prstGeom prst="rect">
            <a:avLst/>
          </a:prstGeom>
        </p:spPr>
      </p:pic>
      <p:pic>
        <p:nvPicPr>
          <p:cNvPr id="14" name="Picture 4" descr="Samsung Galaxy S21 FE 5G - Graphite">
            <a:extLst>
              <a:ext uri="{FF2B5EF4-FFF2-40B4-BE49-F238E27FC236}">
                <a16:creationId xmlns:a16="http://schemas.microsoft.com/office/drawing/2014/main" id="{BCA036BE-9D73-22BF-0350-43A1CA123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775" y="5118212"/>
            <a:ext cx="402474" cy="8349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MSI Vector 15.6&quot; 165hz Gaming Laptop Intel Core i7HX 32GB Memory NVIDIA  GeForce RTX 3070 Ti 1TB SSD Black VectorGP6612066 - Best Buy">
            <a:extLst>
              <a:ext uri="{FF2B5EF4-FFF2-40B4-BE49-F238E27FC236}">
                <a16:creationId xmlns:a16="http://schemas.microsoft.com/office/drawing/2014/main" id="{E58456F3-3846-F6D3-EE24-F066D39CE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527" y="5127957"/>
            <a:ext cx="1277537" cy="9051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ED61FD4-8B4A-BCEE-A862-C514AACCC620}"/>
              </a:ext>
            </a:extLst>
          </p:cNvPr>
          <p:cNvSpPr txBox="1"/>
          <p:nvPr/>
        </p:nvSpPr>
        <p:spPr>
          <a:xfrm>
            <a:off x="6372341" y="5568276"/>
            <a:ext cx="3345399" cy="523220"/>
          </a:xfrm>
          <a:prstGeom prst="rect">
            <a:avLst/>
          </a:prstGeom>
          <a:noFill/>
        </p:spPr>
        <p:txBody>
          <a:bodyPr wrap="square" rtlCol="0">
            <a:spAutoFit/>
          </a:bodyPr>
          <a:lstStyle/>
          <a:p>
            <a:pPr algn="ctr"/>
            <a:r>
              <a:rPr lang="en-US" sz="2800" b="1" dirty="0">
                <a:solidFill>
                  <a:srgbClr val="C00000"/>
                </a:solidFill>
                <a:latin typeface="+mj-lt"/>
                <a:cs typeface="Arial" panose="020B0604020202020204" pitchFamily="34" charset="0"/>
              </a:rPr>
              <a:t>O</a:t>
            </a:r>
            <a:r>
              <a:rPr lang="en-US" altLang="zh-CN" sz="2800" b="1" dirty="0">
                <a:solidFill>
                  <a:srgbClr val="C00000"/>
                </a:solidFill>
                <a:latin typeface="+mj-lt"/>
                <a:cs typeface="Arial" panose="020B0604020202020204" pitchFamily="34" charset="0"/>
              </a:rPr>
              <a:t>n-device training !</a:t>
            </a:r>
            <a:endParaRPr lang="en-US" sz="2800" b="1" dirty="0">
              <a:solidFill>
                <a:srgbClr val="C00000"/>
              </a:solidFill>
              <a:latin typeface="+mj-lt"/>
              <a:cs typeface="Arial" panose="020B0604020202020204" pitchFamily="34" charset="0"/>
            </a:endParaRPr>
          </a:p>
        </p:txBody>
      </p:sp>
      <p:pic>
        <p:nvPicPr>
          <p:cNvPr id="19" name="Picture 8" descr="AWE LOOks">
            <a:extLst>
              <a:ext uri="{FF2B5EF4-FFF2-40B4-BE49-F238E27FC236}">
                <a16:creationId xmlns:a16="http://schemas.microsoft.com/office/drawing/2014/main" id="{23FFE617-475E-C8CE-1751-8F91BDFD81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45227" y="2606742"/>
            <a:ext cx="1478404" cy="19712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AWE LOOks">
            <a:extLst>
              <a:ext uri="{FF2B5EF4-FFF2-40B4-BE49-F238E27FC236}">
                <a16:creationId xmlns:a16="http://schemas.microsoft.com/office/drawing/2014/main" id="{85361565-C56F-2FA3-3E5A-77DD4E4CEF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810" y="4556467"/>
            <a:ext cx="1478404" cy="19712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F5B58D8-5D6D-B176-5B31-CF8BB940F632}"/>
              </a:ext>
            </a:extLst>
          </p:cNvPr>
          <p:cNvSpPr txBox="1"/>
          <p:nvPr/>
        </p:nvSpPr>
        <p:spPr>
          <a:xfrm>
            <a:off x="6277731" y="3806416"/>
            <a:ext cx="1478404" cy="400110"/>
          </a:xfrm>
          <a:prstGeom prst="rect">
            <a:avLst/>
          </a:prstGeom>
          <a:noFill/>
        </p:spPr>
        <p:txBody>
          <a:bodyPr wrap="square" rtlCol="0">
            <a:spAutoFit/>
          </a:bodyPr>
          <a:lstStyle/>
          <a:p>
            <a:pPr algn="ctr"/>
            <a:r>
              <a:rPr lang="en-US" altLang="zh-CN" sz="2000" b="1" i="1" dirty="0">
                <a:latin typeface="Arial" panose="020B0604020202020204" pitchFamily="34" charset="0"/>
                <a:cs typeface="Arial" panose="020B0604020202020204" pitchFamily="34" charset="0"/>
              </a:rPr>
              <a:t>offload</a:t>
            </a:r>
            <a:endParaRPr lang="en-US" sz="2000" b="1" i="1"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849F3DF5-4CD1-3402-B7F8-57A73277715A}"/>
              </a:ext>
            </a:extLst>
          </p:cNvPr>
          <p:cNvCxnSpPr/>
          <p:nvPr/>
        </p:nvCxnSpPr>
        <p:spPr>
          <a:xfrm>
            <a:off x="6036493" y="3806416"/>
            <a:ext cx="1960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7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10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1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10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91D8-97F1-6764-A477-13484C87C583}"/>
              </a:ext>
            </a:extLst>
          </p:cNvPr>
          <p:cNvSpPr>
            <a:spLocks noGrp="1"/>
          </p:cNvSpPr>
          <p:nvPr>
            <p:ph type="title"/>
          </p:nvPr>
        </p:nvSpPr>
        <p:spPr/>
        <p:txBody>
          <a:bodyPr>
            <a:normAutofit/>
          </a:bodyPr>
          <a:lstStyle/>
          <a:p>
            <a:r>
              <a:rPr lang="en-US" sz="4000" dirty="0">
                <a:cs typeface="Arial" panose="020B0604020202020204" pitchFamily="34" charset="0"/>
              </a:rPr>
              <a:t>O</a:t>
            </a:r>
            <a:r>
              <a:rPr lang="en-US" altLang="zh-CN" sz="4000" dirty="0">
                <a:cs typeface="Arial" panose="020B0604020202020204" pitchFamily="34" charset="0"/>
              </a:rPr>
              <a:t>n-device training is expensive and slow</a:t>
            </a:r>
            <a:endParaRPr lang="en-US" sz="3600" dirty="0">
              <a:cs typeface="Arial" panose="020B0604020202020204" pitchFamily="34" charset="0"/>
            </a:endParaRPr>
          </a:p>
        </p:txBody>
      </p:sp>
      <p:pic>
        <p:nvPicPr>
          <p:cNvPr id="6" name="Picture 5">
            <a:extLst>
              <a:ext uri="{FF2B5EF4-FFF2-40B4-BE49-F238E27FC236}">
                <a16:creationId xmlns:a16="http://schemas.microsoft.com/office/drawing/2014/main" id="{DF050345-2902-4B30-EB5F-4E12FD42378F}"/>
              </a:ext>
            </a:extLst>
          </p:cNvPr>
          <p:cNvPicPr>
            <a:picLocks noChangeAspect="1"/>
          </p:cNvPicPr>
          <p:nvPr/>
        </p:nvPicPr>
        <p:blipFill>
          <a:blip r:embed="rId3"/>
          <a:stretch>
            <a:fillRect/>
          </a:stretch>
        </p:blipFill>
        <p:spPr>
          <a:xfrm>
            <a:off x="1426768" y="4061390"/>
            <a:ext cx="1143157" cy="731089"/>
          </a:xfrm>
          <a:prstGeom prst="rect">
            <a:avLst/>
          </a:prstGeom>
        </p:spPr>
      </p:pic>
      <p:sp>
        <p:nvSpPr>
          <p:cNvPr id="11" name="TextBox 10">
            <a:extLst>
              <a:ext uri="{FF2B5EF4-FFF2-40B4-BE49-F238E27FC236}">
                <a16:creationId xmlns:a16="http://schemas.microsoft.com/office/drawing/2014/main" id="{3E7EA957-80CF-202F-67DB-8477FFB11CD7}"/>
              </a:ext>
            </a:extLst>
          </p:cNvPr>
          <p:cNvSpPr txBox="1"/>
          <p:nvPr/>
        </p:nvSpPr>
        <p:spPr>
          <a:xfrm>
            <a:off x="1175348" y="5362001"/>
            <a:ext cx="48106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Nvidia Jetson, High-end smartphones, …</a:t>
            </a:r>
          </a:p>
        </p:txBody>
      </p:sp>
      <p:pic>
        <p:nvPicPr>
          <p:cNvPr id="1028" name="Picture 4" descr="Samsung Galaxy S21 FE 5G - Graphite">
            <a:extLst>
              <a:ext uri="{FF2B5EF4-FFF2-40B4-BE49-F238E27FC236}">
                <a16:creationId xmlns:a16="http://schemas.microsoft.com/office/drawing/2014/main" id="{CC2464D2-2BA7-2267-281B-F9A24AE4B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270" y="4024033"/>
            <a:ext cx="361433" cy="749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Watch SE (GPS, 2nd generation) | Walmart Canada">
            <a:extLst>
              <a:ext uri="{FF2B5EF4-FFF2-40B4-BE49-F238E27FC236}">
                <a16:creationId xmlns:a16="http://schemas.microsoft.com/office/drawing/2014/main" id="{85584918-D105-CC50-6540-928FBD941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1260" y="3942762"/>
            <a:ext cx="1051251" cy="10512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51E118-743A-0E6D-94E8-E49D5D07755C}"/>
              </a:ext>
            </a:extLst>
          </p:cNvPr>
          <p:cNvSpPr txBox="1"/>
          <p:nvPr/>
        </p:nvSpPr>
        <p:spPr>
          <a:xfrm>
            <a:off x="6773544" y="5403972"/>
            <a:ext cx="36524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Raspberry Pi, Wearables, …</a:t>
            </a:r>
          </a:p>
        </p:txBody>
      </p:sp>
      <p:pic>
        <p:nvPicPr>
          <p:cNvPr id="1034" name="Picture 10" descr="MSI Vector 15.6&quot; 165hz Gaming Laptop Intel Core i7HX 32GB Memory NVIDIA  GeForce RTX 3070 Ti 1TB SSD Black VectorGP6612066 - Best Buy">
            <a:extLst>
              <a:ext uri="{FF2B5EF4-FFF2-40B4-BE49-F238E27FC236}">
                <a16:creationId xmlns:a16="http://schemas.microsoft.com/office/drawing/2014/main" id="{C6C78A90-0612-971C-C79F-09399746D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0915" y="4044820"/>
            <a:ext cx="987343" cy="699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3ACF7-8138-79A1-0D02-180D1EE5071C}"/>
              </a:ext>
            </a:extLst>
          </p:cNvPr>
          <p:cNvPicPr>
            <a:picLocks noChangeAspect="1"/>
          </p:cNvPicPr>
          <p:nvPr/>
        </p:nvPicPr>
        <p:blipFill>
          <a:blip r:embed="rId7"/>
          <a:stretch>
            <a:fillRect/>
          </a:stretch>
        </p:blipFill>
        <p:spPr>
          <a:xfrm>
            <a:off x="7130969" y="4024034"/>
            <a:ext cx="1143000" cy="871940"/>
          </a:xfrm>
          <a:prstGeom prst="rect">
            <a:avLst/>
          </a:prstGeom>
        </p:spPr>
      </p:pic>
      <p:sp>
        <p:nvSpPr>
          <p:cNvPr id="39" name="TextBox 38">
            <a:extLst>
              <a:ext uri="{FF2B5EF4-FFF2-40B4-BE49-F238E27FC236}">
                <a16:creationId xmlns:a16="http://schemas.microsoft.com/office/drawing/2014/main" id="{797CF06D-A889-6E08-7439-709A40EF10CC}"/>
              </a:ext>
            </a:extLst>
          </p:cNvPr>
          <p:cNvSpPr txBox="1"/>
          <p:nvPr/>
        </p:nvSpPr>
        <p:spPr>
          <a:xfrm>
            <a:off x="1924776" y="6030771"/>
            <a:ext cx="19995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n-ea"/>
                <a:cs typeface="Arial" panose="020B0604020202020204" pitchFamily="34" charset="0"/>
              </a:rPr>
              <a:t>~16 hours</a:t>
            </a:r>
          </a:p>
        </p:txBody>
      </p:sp>
      <p:sp>
        <p:nvSpPr>
          <p:cNvPr id="40" name="TextBox 39">
            <a:extLst>
              <a:ext uri="{FF2B5EF4-FFF2-40B4-BE49-F238E27FC236}">
                <a16:creationId xmlns:a16="http://schemas.microsoft.com/office/drawing/2014/main" id="{C9604CF4-4256-5703-3F44-CD08F996CEDC}"/>
              </a:ext>
            </a:extLst>
          </p:cNvPr>
          <p:cNvSpPr txBox="1"/>
          <p:nvPr/>
        </p:nvSpPr>
        <p:spPr>
          <a:xfrm>
            <a:off x="7461408" y="6027464"/>
            <a:ext cx="17879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n-ea"/>
                <a:cs typeface="Arial" panose="020B0604020202020204" pitchFamily="34" charset="0"/>
              </a:rPr>
              <a:t>~30 days</a:t>
            </a:r>
          </a:p>
        </p:txBody>
      </p:sp>
      <p:pic>
        <p:nvPicPr>
          <p:cNvPr id="33" name="Picture 4" descr="Download Very Sad Emoji Image in PNG | Emoji Island">
            <a:extLst>
              <a:ext uri="{FF2B5EF4-FFF2-40B4-BE49-F238E27FC236}">
                <a16:creationId xmlns:a16="http://schemas.microsoft.com/office/drawing/2014/main" id="{B73FD9D3-2E82-0698-A229-D9277899F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169" y="5942650"/>
            <a:ext cx="668972" cy="6689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 Fearful Face emoji Meaning | Dictionary.com">
            <a:extLst>
              <a:ext uri="{FF2B5EF4-FFF2-40B4-BE49-F238E27FC236}">
                <a16:creationId xmlns:a16="http://schemas.microsoft.com/office/drawing/2014/main" id="{BAA9964C-26CE-3FF1-6A23-9A283C48B9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9383" y="5940608"/>
            <a:ext cx="739744" cy="7397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3836A29-19FF-B10E-480E-4EEB35A3DA06}"/>
              </a:ext>
            </a:extLst>
          </p:cNvPr>
          <p:cNvSpPr/>
          <p:nvPr/>
        </p:nvSpPr>
        <p:spPr bwMode="auto">
          <a:xfrm>
            <a:off x="1403682" y="1380760"/>
            <a:ext cx="9391506" cy="1969065"/>
          </a:xfrm>
          <a:prstGeom prst="roundRect">
            <a:avLst/>
          </a:prstGeom>
          <a:ln>
            <a:noFill/>
          </a:ln>
          <a:effectLst>
            <a:glow rad="228600">
              <a:schemeClr val="tx2">
                <a:lumMod val="20000"/>
                <a:lumOff val="80000"/>
                <a:alpha val="40000"/>
              </a:schemeClr>
            </a:glow>
          </a:effec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06CE98A7-8798-44C2-588A-52B832FD89BD}"/>
              </a:ext>
            </a:extLst>
          </p:cNvPr>
          <p:cNvPicPr>
            <a:picLocks noChangeAspect="1"/>
          </p:cNvPicPr>
          <p:nvPr/>
        </p:nvPicPr>
        <p:blipFill>
          <a:blip r:embed="rId10">
            <a:alphaModFix/>
          </a:blip>
          <a:stretch>
            <a:fillRect/>
          </a:stretch>
        </p:blipFill>
        <p:spPr>
          <a:xfrm>
            <a:off x="6522258" y="2128270"/>
            <a:ext cx="3831510" cy="880890"/>
          </a:xfrm>
          <a:prstGeom prst="rect">
            <a:avLst/>
          </a:prstGeom>
        </p:spPr>
      </p:pic>
      <p:sp>
        <p:nvSpPr>
          <p:cNvPr id="10" name="TextBox 9">
            <a:extLst>
              <a:ext uri="{FF2B5EF4-FFF2-40B4-BE49-F238E27FC236}">
                <a16:creationId xmlns:a16="http://schemas.microsoft.com/office/drawing/2014/main" id="{4FCA69ED-DFC7-B884-FD11-37453FB21F9E}"/>
              </a:ext>
            </a:extLst>
          </p:cNvPr>
          <p:cNvSpPr txBox="1"/>
          <p:nvPr/>
        </p:nvSpPr>
        <p:spPr>
          <a:xfrm>
            <a:off x="7171919" y="1552378"/>
            <a:ext cx="27410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mj-lt"/>
                <a:ea typeface="+mn-ea"/>
                <a:cs typeface="Arial" panose="020B0604020202020204" pitchFamily="34" charset="0"/>
              </a:rPr>
              <a:t>ResNet</a:t>
            </a:r>
            <a:r>
              <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 / VGG model</a:t>
            </a:r>
          </a:p>
        </p:txBody>
      </p:sp>
      <p:pic>
        <p:nvPicPr>
          <p:cNvPr id="14" name="Picture 8" descr="AWE LOOks">
            <a:extLst>
              <a:ext uri="{FF2B5EF4-FFF2-40B4-BE49-F238E27FC236}">
                <a16:creationId xmlns:a16="http://schemas.microsoft.com/office/drawing/2014/main" id="{F652CA86-3FD7-6C9C-2A64-FE6E2BF3D8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8164" y="1751722"/>
            <a:ext cx="1396766" cy="1862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BB0F3A5-D03E-B119-9472-CC717280384B}"/>
              </a:ext>
            </a:extLst>
          </p:cNvPr>
          <p:cNvPicPr>
            <a:picLocks noChangeAspect="1"/>
          </p:cNvPicPr>
          <p:nvPr/>
        </p:nvPicPr>
        <p:blipFill>
          <a:blip r:embed="rId12"/>
          <a:stretch>
            <a:fillRect/>
          </a:stretch>
        </p:blipFill>
        <p:spPr>
          <a:xfrm>
            <a:off x="2001900" y="1767391"/>
            <a:ext cx="2050285" cy="995494"/>
          </a:xfrm>
          <a:prstGeom prst="rect">
            <a:avLst/>
          </a:prstGeom>
        </p:spPr>
      </p:pic>
      <p:sp>
        <p:nvSpPr>
          <p:cNvPr id="19" name="TextBox 18">
            <a:extLst>
              <a:ext uri="{FF2B5EF4-FFF2-40B4-BE49-F238E27FC236}">
                <a16:creationId xmlns:a16="http://schemas.microsoft.com/office/drawing/2014/main" id="{43E0CE32-318D-315A-D097-277663071DAE}"/>
              </a:ext>
            </a:extLst>
          </p:cNvPr>
          <p:cNvSpPr txBox="1"/>
          <p:nvPr/>
        </p:nvSpPr>
        <p:spPr>
          <a:xfrm>
            <a:off x="4322395" y="2119899"/>
            <a:ext cx="18534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mj-lt"/>
                <a:ea typeface="+mn-ea"/>
                <a:cs typeface="Arial" panose="020B0604020202020204" pitchFamily="34" charset="0"/>
              </a:rPr>
              <a:t>runtime feed</a:t>
            </a:r>
            <a:r>
              <a:rPr kumimoji="0" lang="en-US" altLang="zh-CN" sz="1800" b="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ing</a:t>
            </a:r>
            <a:endParaRPr kumimoji="0" lang="en-US" sz="1800" b="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cxnSp>
        <p:nvCxnSpPr>
          <p:cNvPr id="21" name="Straight Arrow Connector 20">
            <a:extLst>
              <a:ext uri="{FF2B5EF4-FFF2-40B4-BE49-F238E27FC236}">
                <a16:creationId xmlns:a16="http://schemas.microsoft.com/office/drawing/2014/main" id="{9728F93E-5166-2A48-6E56-A0EF0A75F4F3}"/>
              </a:ext>
            </a:extLst>
          </p:cNvPr>
          <p:cNvCxnSpPr>
            <a:cxnSpLocks/>
          </p:cNvCxnSpPr>
          <p:nvPr/>
        </p:nvCxnSpPr>
        <p:spPr>
          <a:xfrm>
            <a:off x="4288638" y="2509100"/>
            <a:ext cx="2050285" cy="0"/>
          </a:xfrm>
          <a:prstGeom prst="straightConnector1">
            <a:avLst/>
          </a:prstGeom>
          <a:ln w="57150">
            <a:gradFill flip="none" rotWithShape="1">
              <a:gsLst>
                <a:gs pos="0">
                  <a:srgbClr val="F98A45"/>
                </a:gs>
                <a:gs pos="33000">
                  <a:schemeClr val="accent2">
                    <a:lumMod val="60000"/>
                    <a:lumOff val="40000"/>
                  </a:schemeClr>
                </a:gs>
                <a:gs pos="66000">
                  <a:srgbClr val="D14B88"/>
                </a:gs>
                <a:gs pos="100000">
                  <a:srgbClr val="C01E58"/>
                </a:gs>
              </a:gsLst>
              <a:lin ang="0" scaled="1"/>
              <a:tileRect/>
            </a:gra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BD23539-7D76-9BD6-C9DE-B2CECFCEB0FA}"/>
              </a:ext>
            </a:extLst>
          </p:cNvPr>
          <p:cNvSpPr/>
          <p:nvPr/>
        </p:nvSpPr>
        <p:spPr bwMode="auto">
          <a:xfrm>
            <a:off x="4683837" y="3502748"/>
            <a:ext cx="467360" cy="188129"/>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val 28">
            <a:extLst>
              <a:ext uri="{FF2B5EF4-FFF2-40B4-BE49-F238E27FC236}">
                <a16:creationId xmlns:a16="http://schemas.microsoft.com/office/drawing/2014/main" id="{ED5F4ED4-5AF5-C04A-CC9D-D4CF4E151B6C}"/>
              </a:ext>
            </a:extLst>
          </p:cNvPr>
          <p:cNvSpPr/>
          <p:nvPr/>
        </p:nvSpPr>
        <p:spPr bwMode="auto">
          <a:xfrm>
            <a:off x="4267837" y="3679012"/>
            <a:ext cx="645618" cy="259884"/>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a:extLst>
              <a:ext uri="{FF2B5EF4-FFF2-40B4-BE49-F238E27FC236}">
                <a16:creationId xmlns:a16="http://schemas.microsoft.com/office/drawing/2014/main" id="{AE22BDE8-A8D0-E582-4E31-8325BFC8E8C9}"/>
              </a:ext>
            </a:extLst>
          </p:cNvPr>
          <p:cNvSpPr/>
          <p:nvPr/>
        </p:nvSpPr>
        <p:spPr bwMode="auto">
          <a:xfrm>
            <a:off x="6711831" y="3682442"/>
            <a:ext cx="645618" cy="259884"/>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val 30">
            <a:extLst>
              <a:ext uri="{FF2B5EF4-FFF2-40B4-BE49-F238E27FC236}">
                <a16:creationId xmlns:a16="http://schemas.microsoft.com/office/drawing/2014/main" id="{8952E76C-552B-FE09-1EDA-661D6D275C81}"/>
              </a:ext>
            </a:extLst>
          </p:cNvPr>
          <p:cNvSpPr/>
          <p:nvPr/>
        </p:nvSpPr>
        <p:spPr bwMode="auto">
          <a:xfrm>
            <a:off x="6474089" y="3497985"/>
            <a:ext cx="467360" cy="188129"/>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BE73DACF-3702-027F-A92B-A0FC99A9F048}"/>
              </a:ext>
            </a:extLst>
          </p:cNvPr>
          <p:cNvSpPr txBox="1"/>
          <p:nvPr/>
        </p:nvSpPr>
        <p:spPr>
          <a:xfrm>
            <a:off x="2158434" y="2760880"/>
            <a:ext cx="18545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6,000</a:t>
            </a:r>
            <a:r>
              <a:rPr kumimoji="0" lang="zh-CN" altLang="en-US" sz="2400" b="0" i="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images</a:t>
            </a:r>
            <a:endPar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pic>
        <p:nvPicPr>
          <p:cNvPr id="1026" name="Picture 2" descr="Inception Spotlight: New Skydio 2 Drone Powered by NVIDIA Jetson | NVIDIA  Technical Blog">
            <a:extLst>
              <a:ext uri="{FF2B5EF4-FFF2-40B4-BE49-F238E27FC236}">
                <a16:creationId xmlns:a16="http://schemas.microsoft.com/office/drawing/2014/main" id="{3B72A7E5-61FC-6CF4-0F4A-2EE439B0D4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5638" y="4070871"/>
            <a:ext cx="1113827" cy="670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CCFF2A7-939E-F88D-AE51-AA7248343D1C}"/>
              </a:ext>
            </a:extLst>
          </p:cNvPr>
          <p:cNvPicPr>
            <a:picLocks noChangeAspect="1"/>
          </p:cNvPicPr>
          <p:nvPr/>
        </p:nvPicPr>
        <p:blipFill>
          <a:blip r:embed="rId14"/>
          <a:stretch>
            <a:fillRect/>
          </a:stretch>
        </p:blipFill>
        <p:spPr>
          <a:xfrm>
            <a:off x="9332511" y="4231634"/>
            <a:ext cx="1467581" cy="657034"/>
          </a:xfrm>
          <a:prstGeom prst="rect">
            <a:avLst/>
          </a:prstGeom>
        </p:spPr>
      </p:pic>
      <p:sp>
        <p:nvSpPr>
          <p:cNvPr id="16" name="TextBox 15">
            <a:extLst>
              <a:ext uri="{FF2B5EF4-FFF2-40B4-BE49-F238E27FC236}">
                <a16:creationId xmlns:a16="http://schemas.microsoft.com/office/drawing/2014/main" id="{43184A4F-077F-6402-38DE-AB3040D0DE2A}"/>
              </a:ext>
            </a:extLst>
          </p:cNvPr>
          <p:cNvSpPr txBox="1"/>
          <p:nvPr/>
        </p:nvSpPr>
        <p:spPr>
          <a:xfrm>
            <a:off x="1867203" y="4980906"/>
            <a:ext cx="31190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mj-lt"/>
                <a:cs typeface="Arial" panose="020B0604020202020204" pitchFamily="34" charset="0"/>
              </a:rPr>
              <a:t>Mobile GPU Platforms:</a:t>
            </a:r>
          </a:p>
        </p:txBody>
      </p:sp>
      <p:sp>
        <p:nvSpPr>
          <p:cNvPr id="20" name="TextBox 19">
            <a:extLst>
              <a:ext uri="{FF2B5EF4-FFF2-40B4-BE49-F238E27FC236}">
                <a16:creationId xmlns:a16="http://schemas.microsoft.com/office/drawing/2014/main" id="{8AFEB7F1-8050-7B02-6071-CD1556C83255}"/>
              </a:ext>
            </a:extLst>
          </p:cNvPr>
          <p:cNvSpPr txBox="1"/>
          <p:nvPr/>
        </p:nvSpPr>
        <p:spPr>
          <a:xfrm>
            <a:off x="7090880" y="4991340"/>
            <a:ext cx="31190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Mobile CPU Platforms:</a:t>
            </a:r>
          </a:p>
        </p:txBody>
      </p:sp>
    </p:spTree>
    <p:extLst>
      <p:ext uri="{BB962C8B-B14F-4D97-AF65-F5344CB8AC3E}">
        <p14:creationId xmlns:p14="http://schemas.microsoft.com/office/powerpoint/2010/main" val="26915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6" presetClass="emph" presetSubtype="0" repeatCount="indefinite" fill="hold" grpId="0" nodeType="withEffect">
                                  <p:stCondLst>
                                    <p:cond delay="0"/>
                                  </p:stCondLst>
                                  <p:childTnLst>
                                    <p:animEffect transition="out" filter="fade">
                                      <p:cBhvr>
                                        <p:cTn id="9" dur="1000" tmFilter="0, 0; .2, .5; .8, .5; 1, 0"/>
                                        <p:tgtEl>
                                          <p:spTgt spid="39"/>
                                        </p:tgtEl>
                                      </p:cBhvr>
                                    </p:animEffect>
                                    <p:animScale>
                                      <p:cBhvr>
                                        <p:cTn id="10" dur="500" autoRev="1" fill="hold"/>
                                        <p:tgtEl>
                                          <p:spTgt spid="39"/>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40"/>
                                        </p:tgtEl>
                                      </p:cBhvr>
                                    </p:animEffect>
                                    <p:animScale>
                                      <p:cBhvr>
                                        <p:cTn id="13" dur="50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D2EC-9BEE-A829-8F22-E26D708505A1}"/>
              </a:ext>
            </a:extLst>
          </p:cNvPr>
          <p:cNvSpPr>
            <a:spLocks noGrp="1"/>
          </p:cNvSpPr>
          <p:nvPr>
            <p:ph type="title"/>
          </p:nvPr>
        </p:nvSpPr>
        <p:spPr/>
        <p:txBody>
          <a:bodyPr>
            <a:normAutofit/>
          </a:bodyPr>
          <a:lstStyle/>
          <a:p>
            <a:r>
              <a:rPr lang="en-US" sz="4000" dirty="0">
                <a:cs typeface="Arial" panose="020B0604020202020204" pitchFamily="34" charset="0"/>
              </a:rPr>
              <a:t>Existing Work to speed up on-device training</a:t>
            </a:r>
            <a:endParaRPr lang="en-US" sz="3600" dirty="0">
              <a:cs typeface="Arial" panose="020B0604020202020204" pitchFamily="34" charset="0"/>
            </a:endParaRPr>
          </a:p>
        </p:txBody>
      </p:sp>
      <p:pic>
        <p:nvPicPr>
          <p:cNvPr id="30" name="Picture 29">
            <a:extLst>
              <a:ext uri="{FF2B5EF4-FFF2-40B4-BE49-F238E27FC236}">
                <a16:creationId xmlns:a16="http://schemas.microsoft.com/office/drawing/2014/main" id="{B8A5007B-60DC-96BF-2C0F-640CCD68BF7A}"/>
              </a:ext>
            </a:extLst>
          </p:cNvPr>
          <p:cNvPicPr>
            <a:picLocks noChangeAspect="1"/>
          </p:cNvPicPr>
          <p:nvPr/>
        </p:nvPicPr>
        <p:blipFill>
          <a:blip r:embed="rId3"/>
          <a:stretch>
            <a:fillRect/>
          </a:stretch>
        </p:blipFill>
        <p:spPr>
          <a:xfrm>
            <a:off x="6377106" y="1929211"/>
            <a:ext cx="2699043" cy="2186002"/>
          </a:xfrm>
          <a:prstGeom prst="rect">
            <a:avLst/>
          </a:prstGeom>
        </p:spPr>
      </p:pic>
      <p:pic>
        <p:nvPicPr>
          <p:cNvPr id="32" name="Picture 31">
            <a:extLst>
              <a:ext uri="{FF2B5EF4-FFF2-40B4-BE49-F238E27FC236}">
                <a16:creationId xmlns:a16="http://schemas.microsoft.com/office/drawing/2014/main" id="{82D79AD2-A45F-315D-6B06-7F00D7A26BC9}"/>
              </a:ext>
            </a:extLst>
          </p:cNvPr>
          <p:cNvPicPr>
            <a:picLocks noChangeAspect="1"/>
          </p:cNvPicPr>
          <p:nvPr/>
        </p:nvPicPr>
        <p:blipFill>
          <a:blip r:embed="rId4"/>
          <a:stretch>
            <a:fillRect/>
          </a:stretch>
        </p:blipFill>
        <p:spPr>
          <a:xfrm>
            <a:off x="9234488" y="1928007"/>
            <a:ext cx="2817986" cy="2223522"/>
          </a:xfrm>
          <a:prstGeom prst="rect">
            <a:avLst/>
          </a:prstGeom>
        </p:spPr>
      </p:pic>
      <p:pic>
        <p:nvPicPr>
          <p:cNvPr id="34" name="Picture 33">
            <a:extLst>
              <a:ext uri="{FF2B5EF4-FFF2-40B4-BE49-F238E27FC236}">
                <a16:creationId xmlns:a16="http://schemas.microsoft.com/office/drawing/2014/main" id="{DBB61F75-0E95-973C-52F3-62200787EA73}"/>
              </a:ext>
            </a:extLst>
          </p:cNvPr>
          <p:cNvPicPr>
            <a:picLocks noChangeAspect="1"/>
          </p:cNvPicPr>
          <p:nvPr/>
        </p:nvPicPr>
        <p:blipFill>
          <a:blip r:embed="rId5"/>
          <a:stretch>
            <a:fillRect/>
          </a:stretch>
        </p:blipFill>
        <p:spPr>
          <a:xfrm>
            <a:off x="7802336" y="4280554"/>
            <a:ext cx="2728311" cy="2186003"/>
          </a:xfrm>
          <a:prstGeom prst="rect">
            <a:avLst/>
          </a:prstGeom>
        </p:spPr>
      </p:pic>
      <p:pic>
        <p:nvPicPr>
          <p:cNvPr id="36" name="Picture 35">
            <a:extLst>
              <a:ext uri="{FF2B5EF4-FFF2-40B4-BE49-F238E27FC236}">
                <a16:creationId xmlns:a16="http://schemas.microsoft.com/office/drawing/2014/main" id="{91D6126F-87CF-C32D-6F1E-BAA6F8113396}"/>
              </a:ext>
            </a:extLst>
          </p:cNvPr>
          <p:cNvPicPr>
            <a:picLocks noChangeAspect="1"/>
          </p:cNvPicPr>
          <p:nvPr/>
        </p:nvPicPr>
        <p:blipFill>
          <a:blip r:embed="rId6"/>
          <a:stretch>
            <a:fillRect/>
          </a:stretch>
        </p:blipFill>
        <p:spPr>
          <a:xfrm>
            <a:off x="6820959" y="1308341"/>
            <a:ext cx="4691063" cy="522972"/>
          </a:xfrm>
          <a:prstGeom prst="rect">
            <a:avLst/>
          </a:prstGeom>
        </p:spPr>
      </p:pic>
      <p:sp>
        <p:nvSpPr>
          <p:cNvPr id="37" name="TextBox 36">
            <a:extLst>
              <a:ext uri="{FF2B5EF4-FFF2-40B4-BE49-F238E27FC236}">
                <a16:creationId xmlns:a16="http://schemas.microsoft.com/office/drawing/2014/main" id="{1F7F33A5-3051-C3D2-3EEB-0B8744751D03}"/>
              </a:ext>
            </a:extLst>
          </p:cNvPr>
          <p:cNvSpPr txBox="1"/>
          <p:nvPr/>
        </p:nvSpPr>
        <p:spPr>
          <a:xfrm>
            <a:off x="609601" y="1346565"/>
            <a:ext cx="4511039" cy="153888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ffline Selection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Offline s</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elect a</a:t>
            </a:r>
            <a:r>
              <a:rPr kumimoji="0" lang="en-US" sz="2000" b="0" i="0" u="none" strike="noStrike" kern="1200" cap="none" spc="0" normalizeH="0" baseline="0" noProof="0" dirty="0">
                <a:ln>
                  <a:noFill/>
                </a:ln>
                <a:solidFill>
                  <a:prstClr val="black"/>
                </a:solidFill>
                <a:effectLst/>
                <a:uLnTx/>
                <a:uFillTx/>
                <a:latin typeface="Calibri"/>
                <a:ea typeface="+mn-ea"/>
                <a:cs typeface="+mn-cs"/>
              </a:rPr>
              <a:t> fixed NN portion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Cannot adapt to new data &amp; training progress</a:t>
            </a:r>
          </a:p>
        </p:txBody>
      </p:sp>
      <p:sp>
        <p:nvSpPr>
          <p:cNvPr id="38" name="TextBox 37">
            <a:extLst>
              <a:ext uri="{FF2B5EF4-FFF2-40B4-BE49-F238E27FC236}">
                <a16:creationId xmlns:a16="http://schemas.microsoft.com/office/drawing/2014/main" id="{DB755EAC-1BBE-8431-DB68-5F35A0AE6589}"/>
              </a:ext>
            </a:extLst>
          </p:cNvPr>
          <p:cNvSpPr txBox="1"/>
          <p:nvPr/>
        </p:nvSpPr>
        <p:spPr>
          <a:xfrm>
            <a:off x="609600" y="3109991"/>
            <a:ext cx="5486400"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nline Pruning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Runtime remove unimportant portions </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nrecoverable, keep losing expressiveness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0C6DCC18-F4AC-BCB2-EE02-7077E0751934}"/>
              </a:ext>
            </a:extLst>
          </p:cNvPr>
          <p:cNvSpPr txBox="1"/>
          <p:nvPr/>
        </p:nvSpPr>
        <p:spPr>
          <a:xfrm>
            <a:off x="609600" y="4565641"/>
            <a:ext cx="6073140" cy="161582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nline Growth</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Runtime append new NN portions</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Cannot start from a strong pretrained model</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Newly added portions must train from scratch</a:t>
            </a:r>
          </a:p>
        </p:txBody>
      </p:sp>
    </p:spTree>
    <p:extLst>
      <p:ext uri="{BB962C8B-B14F-4D97-AF65-F5344CB8AC3E}">
        <p14:creationId xmlns:p14="http://schemas.microsoft.com/office/powerpoint/2010/main" val="20278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0800-9C2F-3290-1459-A766FE389893}"/>
              </a:ext>
            </a:extLst>
          </p:cNvPr>
          <p:cNvSpPr>
            <a:spLocks noGrp="1"/>
          </p:cNvSpPr>
          <p:nvPr>
            <p:ph type="title"/>
          </p:nvPr>
        </p:nvSpPr>
        <p:spPr/>
        <p:txBody>
          <a:bodyPr>
            <a:normAutofit/>
          </a:bodyPr>
          <a:lstStyle/>
          <a:p>
            <a:r>
              <a:rPr lang="en-US" sz="3600" dirty="0">
                <a:cs typeface="Arial" panose="020B0604020202020204" pitchFamily="34" charset="0"/>
              </a:rPr>
              <a:t>Elastic Selection for On-device Training</a:t>
            </a:r>
            <a:endParaRPr lang="en-US" sz="3200" dirty="0">
              <a:cs typeface="Arial" panose="020B0604020202020204" pitchFamily="34" charset="0"/>
            </a:endParaRPr>
          </a:p>
        </p:txBody>
      </p:sp>
      <p:pic>
        <p:nvPicPr>
          <p:cNvPr id="5" name="Picture 4">
            <a:extLst>
              <a:ext uri="{FF2B5EF4-FFF2-40B4-BE49-F238E27FC236}">
                <a16:creationId xmlns:a16="http://schemas.microsoft.com/office/drawing/2014/main" id="{B7DD6988-1F39-09BA-93F5-852B520FCBDE}"/>
              </a:ext>
            </a:extLst>
          </p:cNvPr>
          <p:cNvPicPr>
            <a:picLocks noChangeAspect="1"/>
          </p:cNvPicPr>
          <p:nvPr/>
        </p:nvPicPr>
        <p:blipFill>
          <a:blip r:embed="rId3"/>
          <a:stretch>
            <a:fillRect/>
          </a:stretch>
        </p:blipFill>
        <p:spPr>
          <a:xfrm>
            <a:off x="609600" y="3410177"/>
            <a:ext cx="3222717" cy="2520996"/>
          </a:xfrm>
          <a:prstGeom prst="rect">
            <a:avLst/>
          </a:prstGeom>
        </p:spPr>
      </p:pic>
      <p:cxnSp>
        <p:nvCxnSpPr>
          <p:cNvPr id="7" name="Straight Connector 6">
            <a:extLst>
              <a:ext uri="{FF2B5EF4-FFF2-40B4-BE49-F238E27FC236}">
                <a16:creationId xmlns:a16="http://schemas.microsoft.com/office/drawing/2014/main" id="{39356B64-86EF-D18C-22A2-748BFE1185AC}"/>
              </a:ext>
            </a:extLst>
          </p:cNvPr>
          <p:cNvCxnSpPr>
            <a:cxnSpLocks/>
          </p:cNvCxnSpPr>
          <p:nvPr/>
        </p:nvCxnSpPr>
        <p:spPr>
          <a:xfrm flipH="1" flipV="1">
            <a:off x="3558540" y="5268233"/>
            <a:ext cx="840701" cy="92174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9CF77-75AA-0C25-C045-B8F5FD7935EA}"/>
              </a:ext>
            </a:extLst>
          </p:cNvPr>
          <p:cNvCxnSpPr>
            <a:cxnSpLocks/>
          </p:cNvCxnSpPr>
          <p:nvPr/>
        </p:nvCxnSpPr>
        <p:spPr>
          <a:xfrm flipV="1">
            <a:off x="3558540" y="3493997"/>
            <a:ext cx="831031" cy="85983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5C4389F-19AC-A388-CF21-3AB0D43ACD7C}"/>
              </a:ext>
            </a:extLst>
          </p:cNvPr>
          <p:cNvPicPr>
            <a:picLocks noChangeAspect="1"/>
          </p:cNvPicPr>
          <p:nvPr/>
        </p:nvPicPr>
        <p:blipFill>
          <a:blip r:embed="rId4"/>
          <a:stretch>
            <a:fillRect/>
          </a:stretch>
        </p:blipFill>
        <p:spPr>
          <a:xfrm>
            <a:off x="627940" y="2692793"/>
            <a:ext cx="5127076" cy="556917"/>
          </a:xfrm>
          <a:prstGeom prst="rect">
            <a:avLst/>
          </a:prstGeom>
        </p:spPr>
      </p:pic>
      <p:sp>
        <p:nvSpPr>
          <p:cNvPr id="18" name="Rectangle 17">
            <a:extLst>
              <a:ext uri="{FF2B5EF4-FFF2-40B4-BE49-F238E27FC236}">
                <a16:creationId xmlns:a16="http://schemas.microsoft.com/office/drawing/2014/main" id="{01C04985-007B-516B-1079-FBB52AF79C30}"/>
              </a:ext>
            </a:extLst>
          </p:cNvPr>
          <p:cNvSpPr/>
          <p:nvPr/>
        </p:nvSpPr>
        <p:spPr bwMode="auto">
          <a:xfrm>
            <a:off x="4387563" y="3493997"/>
            <a:ext cx="7162800" cy="2717963"/>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56613CB9-E52A-FC27-5DDE-102CB4B7B7DA}"/>
              </a:ext>
            </a:extLst>
          </p:cNvPr>
          <p:cNvSpPr/>
          <p:nvPr/>
        </p:nvSpPr>
        <p:spPr bwMode="auto">
          <a:xfrm>
            <a:off x="5190110" y="41522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6C6CECEA-3ADB-504F-69BE-5E24896F0C6F}"/>
              </a:ext>
            </a:extLst>
          </p:cNvPr>
          <p:cNvSpPr/>
          <p:nvPr/>
        </p:nvSpPr>
        <p:spPr bwMode="auto">
          <a:xfrm>
            <a:off x="6309799" y="41522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Rounded Corners 23">
            <a:extLst>
              <a:ext uri="{FF2B5EF4-FFF2-40B4-BE49-F238E27FC236}">
                <a16:creationId xmlns:a16="http://schemas.microsoft.com/office/drawing/2014/main" id="{87A318CE-555C-B360-2BB9-BEF25C3B96F5}"/>
              </a:ext>
            </a:extLst>
          </p:cNvPr>
          <p:cNvSpPr/>
          <p:nvPr/>
        </p:nvSpPr>
        <p:spPr bwMode="auto">
          <a:xfrm>
            <a:off x="7429488" y="41522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Rectangle: Rounded Corners 24">
            <a:extLst>
              <a:ext uri="{FF2B5EF4-FFF2-40B4-BE49-F238E27FC236}">
                <a16:creationId xmlns:a16="http://schemas.microsoft.com/office/drawing/2014/main" id="{B8CF3F09-0124-89E4-5A16-9B742A239EFE}"/>
              </a:ext>
            </a:extLst>
          </p:cNvPr>
          <p:cNvSpPr/>
          <p:nvPr/>
        </p:nvSpPr>
        <p:spPr bwMode="auto">
          <a:xfrm>
            <a:off x="8545543" y="41522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7F8E0ACF-8E43-D62A-0305-A685147F70C7}"/>
              </a:ext>
            </a:extLst>
          </p:cNvPr>
          <p:cNvSpPr/>
          <p:nvPr/>
        </p:nvSpPr>
        <p:spPr bwMode="auto">
          <a:xfrm>
            <a:off x="5298672" y="4289824"/>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9AF97431-717F-F3BC-6D16-CB2E406A78AE}"/>
              </a:ext>
            </a:extLst>
          </p:cNvPr>
          <p:cNvSpPr/>
          <p:nvPr/>
        </p:nvSpPr>
        <p:spPr bwMode="auto">
          <a:xfrm>
            <a:off x="5298672" y="5341082"/>
            <a:ext cx="307073" cy="322673"/>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A9FF9E11-C390-9DEE-3B08-5040418FD268}"/>
              </a:ext>
            </a:extLst>
          </p:cNvPr>
          <p:cNvSpPr/>
          <p:nvPr/>
        </p:nvSpPr>
        <p:spPr bwMode="auto">
          <a:xfrm>
            <a:off x="6457997" y="4292154"/>
            <a:ext cx="307073" cy="592031"/>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6A2692CF-C069-BA5E-F94C-EBAA12B9C50B}"/>
              </a:ext>
            </a:extLst>
          </p:cNvPr>
          <p:cNvSpPr/>
          <p:nvPr/>
        </p:nvSpPr>
        <p:spPr bwMode="auto">
          <a:xfrm>
            <a:off x="6457997" y="5042384"/>
            <a:ext cx="307073" cy="623702"/>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A43B702B-625F-7F32-CCDB-00D7ACD235B6}"/>
              </a:ext>
            </a:extLst>
          </p:cNvPr>
          <p:cNvSpPr/>
          <p:nvPr/>
        </p:nvSpPr>
        <p:spPr bwMode="auto">
          <a:xfrm>
            <a:off x="7572654" y="4289824"/>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BE6D7E6C-3C9C-F56C-627B-B0DB9AD1F557}"/>
              </a:ext>
            </a:extLst>
          </p:cNvPr>
          <p:cNvSpPr/>
          <p:nvPr/>
        </p:nvSpPr>
        <p:spPr bwMode="auto">
          <a:xfrm>
            <a:off x="7572654" y="5341082"/>
            <a:ext cx="307073" cy="322673"/>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C161108-BAF1-27BD-64C7-3066380A480D}"/>
              </a:ext>
            </a:extLst>
          </p:cNvPr>
          <p:cNvSpPr/>
          <p:nvPr/>
        </p:nvSpPr>
        <p:spPr bwMode="auto">
          <a:xfrm>
            <a:off x="8692343" y="4292154"/>
            <a:ext cx="307073" cy="592031"/>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365D573A-C18E-286E-1C3F-1805A322821F}"/>
              </a:ext>
            </a:extLst>
          </p:cNvPr>
          <p:cNvSpPr/>
          <p:nvPr/>
        </p:nvSpPr>
        <p:spPr bwMode="auto">
          <a:xfrm>
            <a:off x="8692343" y="5042384"/>
            <a:ext cx="307073" cy="623702"/>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5598041C-3FDC-7E42-5A71-0D6F56C83A0C}"/>
              </a:ext>
            </a:extLst>
          </p:cNvPr>
          <p:cNvSpPr/>
          <p:nvPr/>
        </p:nvSpPr>
        <p:spPr bwMode="auto">
          <a:xfrm>
            <a:off x="9671268" y="4147209"/>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DDB232C1-6FC9-B217-2729-909483F28B4C}"/>
              </a:ext>
            </a:extLst>
          </p:cNvPr>
          <p:cNvSpPr/>
          <p:nvPr/>
        </p:nvSpPr>
        <p:spPr bwMode="auto">
          <a:xfrm>
            <a:off x="9814434" y="4284789"/>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DBAC7880-B00A-9485-7673-6893FDF08389}"/>
              </a:ext>
            </a:extLst>
          </p:cNvPr>
          <p:cNvSpPr/>
          <p:nvPr/>
        </p:nvSpPr>
        <p:spPr bwMode="auto">
          <a:xfrm>
            <a:off x="9814434" y="5336047"/>
            <a:ext cx="307073" cy="322673"/>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7B833998-BD4A-3CA5-7A81-2484226CDB7F}"/>
              </a:ext>
            </a:extLst>
          </p:cNvPr>
          <p:cNvCxnSpPr/>
          <p:nvPr/>
        </p:nvCxnSpPr>
        <p:spPr>
          <a:xfrm>
            <a:off x="4633850" y="494819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440F6C6-C14E-C417-55A3-3B3B4BDB861A}"/>
              </a:ext>
            </a:extLst>
          </p:cNvPr>
          <p:cNvCxnSpPr/>
          <p:nvPr/>
        </p:nvCxnSpPr>
        <p:spPr>
          <a:xfrm>
            <a:off x="5753539" y="494819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CCDFBF-BD98-0500-DA7F-A0A7C4162CAB}"/>
              </a:ext>
            </a:extLst>
          </p:cNvPr>
          <p:cNvCxnSpPr/>
          <p:nvPr/>
        </p:nvCxnSpPr>
        <p:spPr>
          <a:xfrm>
            <a:off x="6868600" y="49558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2741DE-D370-CF17-1F8F-7D0561CD1BFD}"/>
              </a:ext>
            </a:extLst>
          </p:cNvPr>
          <p:cNvCxnSpPr/>
          <p:nvPr/>
        </p:nvCxnSpPr>
        <p:spPr>
          <a:xfrm>
            <a:off x="7989283" y="49558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C0EA0C9-657B-2DDB-779C-53654B03A6BD}"/>
              </a:ext>
            </a:extLst>
          </p:cNvPr>
          <p:cNvCxnSpPr/>
          <p:nvPr/>
        </p:nvCxnSpPr>
        <p:spPr>
          <a:xfrm>
            <a:off x="9104344" y="49558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DBA59D-9C7B-4C0D-015B-23A84241DCE3}"/>
              </a:ext>
            </a:extLst>
          </p:cNvPr>
          <p:cNvCxnSpPr>
            <a:cxnSpLocks/>
          </p:cNvCxnSpPr>
          <p:nvPr/>
        </p:nvCxnSpPr>
        <p:spPr>
          <a:xfrm>
            <a:off x="10230069" y="4955813"/>
            <a:ext cx="5735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14E2B6A-49A2-6953-03EC-0F5CF8731146}"/>
              </a:ext>
            </a:extLst>
          </p:cNvPr>
          <p:cNvSpPr txBox="1"/>
          <p:nvPr/>
        </p:nvSpPr>
        <p:spPr>
          <a:xfrm>
            <a:off x="500471" y="1310034"/>
            <a:ext cx="11317455" cy="1200329"/>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solidFill>
                  <a:prstClr val="black"/>
                </a:solidFill>
                <a:latin typeface="Calibri"/>
              </a:rPr>
              <a:t>Elastic Selection: </a:t>
            </a:r>
            <a:r>
              <a:rPr lang="en-US" sz="2400" b="1" dirty="0">
                <a:solidFill>
                  <a:srgbClr val="C00000"/>
                </a:solidFill>
                <a:latin typeface="Calibri"/>
              </a:rPr>
              <a:t>NN substructures </a:t>
            </a:r>
            <a:r>
              <a:rPr lang="en-US" sz="2400" dirty="0">
                <a:solidFill>
                  <a:prstClr val="black"/>
                </a:solidFill>
                <a:latin typeface="Calibri"/>
              </a:rPr>
              <a:t>can be </a:t>
            </a:r>
            <a:r>
              <a:rPr lang="en-US" sz="2400" b="1" dirty="0">
                <a:solidFill>
                  <a:srgbClr val="C00000"/>
                </a:solidFill>
                <a:latin typeface="Calibri"/>
              </a:rPr>
              <a:t>freely removed from or added to </a:t>
            </a:r>
            <a:r>
              <a:rPr lang="en-US" sz="2400" dirty="0">
                <a:solidFill>
                  <a:prstClr val="black"/>
                </a:solidFill>
                <a:latin typeface="Calibri"/>
              </a:rPr>
              <a:t>trainable portions during training.</a:t>
            </a:r>
          </a:p>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i="0" u="none" strike="noStrike" kern="1200" cap="none" spc="0" normalizeH="0" baseline="0" noProof="0" dirty="0">
                <a:ln>
                  <a:noFill/>
                </a:ln>
                <a:solidFill>
                  <a:prstClr val="black"/>
                </a:solidFill>
                <a:effectLst/>
                <a:uLnTx/>
                <a:uFillTx/>
                <a:latin typeface="Calibri"/>
                <a:ea typeface="+mn-ea"/>
                <a:cs typeface="+mn-cs"/>
              </a:rPr>
              <a:t>Ensure </a:t>
            </a:r>
            <a:r>
              <a:rPr kumimoji="0" lang="en-US" sz="2400" b="1" i="0" u="none" strike="noStrike" kern="1200" cap="none" spc="0" normalizeH="0" baseline="0" noProof="0" dirty="0">
                <a:ln>
                  <a:noFill/>
                </a:ln>
                <a:solidFill>
                  <a:srgbClr val="C00000"/>
                </a:solidFill>
                <a:effectLst/>
                <a:uLnTx/>
                <a:uFillTx/>
                <a:latin typeface="Calibri"/>
                <a:ea typeface="+mn-ea"/>
                <a:cs typeface="+mn-cs"/>
              </a:rPr>
              <a:t>optimal</a:t>
            </a:r>
            <a:r>
              <a:rPr kumimoji="0" lang="en-US" sz="2400" b="1" i="0" u="none" strike="noStrike" kern="1200" cap="none" spc="0" normalizeH="0" noProof="0" dirty="0">
                <a:ln>
                  <a:noFill/>
                </a:ln>
                <a:solidFill>
                  <a:srgbClr val="C00000"/>
                </a:solidFill>
                <a:effectLst/>
                <a:uLnTx/>
                <a:uFillTx/>
                <a:latin typeface="Calibri"/>
                <a:ea typeface="+mn-ea"/>
                <a:cs typeface="+mn-cs"/>
              </a:rPr>
              <a:t> selection </a:t>
            </a:r>
            <a:r>
              <a:rPr kumimoji="0" lang="en-US" sz="2400" i="0" u="none" strike="noStrike" kern="1200" cap="none" spc="0" normalizeH="0" noProof="0" dirty="0">
                <a:ln>
                  <a:noFill/>
                </a:ln>
                <a:solidFill>
                  <a:prstClr val="black"/>
                </a:solidFill>
                <a:effectLst/>
                <a:uLnTx/>
                <a:uFillTx/>
                <a:latin typeface="Calibri"/>
                <a:ea typeface="+mn-ea"/>
                <a:cs typeface="+mn-cs"/>
              </a:rPr>
              <a:t>in each training epoch</a:t>
            </a:r>
            <a:endParaRPr kumimoji="0" lang="en-US" sz="2400" i="0" u="none" strike="noStrike" kern="1200" cap="none" spc="0" normalizeH="0" baseline="0" noProof="0" dirty="0">
              <a:ln>
                <a:noFill/>
              </a:ln>
              <a:solidFill>
                <a:srgbClr val="C00000"/>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EA30A0F4-BA75-E26A-F386-A54624BF9485}"/>
              </a:ext>
            </a:extLst>
          </p:cNvPr>
          <p:cNvSpPr txBox="1"/>
          <p:nvPr/>
        </p:nvSpPr>
        <p:spPr>
          <a:xfrm>
            <a:off x="5018047" y="3775711"/>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0" name="TextBox 49">
            <a:extLst>
              <a:ext uri="{FF2B5EF4-FFF2-40B4-BE49-F238E27FC236}">
                <a16:creationId xmlns:a16="http://schemas.microsoft.com/office/drawing/2014/main" id="{A1DC6A7A-4A37-E573-D82D-5AC31FD9AA6D}"/>
              </a:ext>
            </a:extLst>
          </p:cNvPr>
          <p:cNvSpPr txBox="1"/>
          <p:nvPr/>
        </p:nvSpPr>
        <p:spPr>
          <a:xfrm>
            <a:off x="6126490" y="37744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id="{A216AC2F-08F1-2A83-E0F7-E2017B86379A}"/>
              </a:ext>
            </a:extLst>
          </p:cNvPr>
          <p:cNvSpPr txBox="1"/>
          <p:nvPr/>
        </p:nvSpPr>
        <p:spPr>
          <a:xfrm>
            <a:off x="7265451" y="37744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3</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id="{CF5BEF06-6DFA-1EA3-DD6A-6B892972FA39}"/>
              </a:ext>
            </a:extLst>
          </p:cNvPr>
          <p:cNvSpPr txBox="1"/>
          <p:nvPr/>
        </p:nvSpPr>
        <p:spPr>
          <a:xfrm>
            <a:off x="8373480" y="37744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4</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104B23AD-DD0B-C63F-01B7-3197237FA04E}"/>
              </a:ext>
            </a:extLst>
          </p:cNvPr>
          <p:cNvSpPr txBox="1"/>
          <p:nvPr/>
        </p:nvSpPr>
        <p:spPr>
          <a:xfrm>
            <a:off x="9516480" y="37744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5</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grpSp>
        <p:nvGrpSpPr>
          <p:cNvPr id="64" name="Group 63">
            <a:extLst>
              <a:ext uri="{FF2B5EF4-FFF2-40B4-BE49-F238E27FC236}">
                <a16:creationId xmlns:a16="http://schemas.microsoft.com/office/drawing/2014/main" id="{A69DBC70-7AB4-87AF-BA24-5A23C0516F2A}"/>
              </a:ext>
            </a:extLst>
          </p:cNvPr>
          <p:cNvGrpSpPr/>
          <p:nvPr/>
        </p:nvGrpSpPr>
        <p:grpSpPr>
          <a:xfrm>
            <a:off x="10973966" y="4918922"/>
            <a:ext cx="267782" cy="45719"/>
            <a:chOff x="2095500" y="5844540"/>
            <a:chExt cx="1249680" cy="213360"/>
          </a:xfrm>
        </p:grpSpPr>
        <p:sp>
          <p:nvSpPr>
            <p:cNvPr id="61" name="Oval 60">
              <a:extLst>
                <a:ext uri="{FF2B5EF4-FFF2-40B4-BE49-F238E27FC236}">
                  <a16:creationId xmlns:a16="http://schemas.microsoft.com/office/drawing/2014/main" id="{F8394969-B96E-C002-0A04-B66BB16B7FD3}"/>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898070F0-8E14-28D5-946F-457EB799A7E0}"/>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val 62">
              <a:extLst>
                <a:ext uri="{FF2B5EF4-FFF2-40B4-BE49-F238E27FC236}">
                  <a16:creationId xmlns:a16="http://schemas.microsoft.com/office/drawing/2014/main" id="{2C63202A-C6F0-B710-396A-FB8D05E0B5C1}"/>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66" name="Graphic 65" descr="Lock with solid fill">
            <a:extLst>
              <a:ext uri="{FF2B5EF4-FFF2-40B4-BE49-F238E27FC236}">
                <a16:creationId xmlns:a16="http://schemas.microsoft.com/office/drawing/2014/main" id="{47177CF0-417D-9180-ECEC-57F8F07700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5777" y="4574456"/>
            <a:ext cx="278522" cy="278522"/>
          </a:xfrm>
          <a:prstGeom prst="rect">
            <a:avLst/>
          </a:prstGeom>
        </p:spPr>
      </p:pic>
      <p:pic>
        <p:nvPicPr>
          <p:cNvPr id="67" name="Graphic 66" descr="Lock with solid fill">
            <a:extLst>
              <a:ext uri="{FF2B5EF4-FFF2-40B4-BE49-F238E27FC236}">
                <a16:creationId xmlns:a16="http://schemas.microsoft.com/office/drawing/2014/main" id="{C9246C9F-C244-F7FB-5DC0-FA9BEF8E6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5777" y="5348090"/>
            <a:ext cx="278522" cy="278522"/>
          </a:xfrm>
          <a:prstGeom prst="rect">
            <a:avLst/>
          </a:prstGeom>
        </p:spPr>
      </p:pic>
      <p:pic>
        <p:nvPicPr>
          <p:cNvPr id="68" name="Graphic 67" descr="Lock with solid fill">
            <a:extLst>
              <a:ext uri="{FF2B5EF4-FFF2-40B4-BE49-F238E27FC236}">
                <a16:creationId xmlns:a16="http://schemas.microsoft.com/office/drawing/2014/main" id="{7BAD0EB1-8564-45D8-33DD-21BAA93F6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9987" y="4453961"/>
            <a:ext cx="278522" cy="278522"/>
          </a:xfrm>
          <a:prstGeom prst="rect">
            <a:avLst/>
          </a:prstGeom>
        </p:spPr>
      </p:pic>
      <p:pic>
        <p:nvPicPr>
          <p:cNvPr id="69" name="Graphic 68" descr="Lock with solid fill">
            <a:extLst>
              <a:ext uri="{FF2B5EF4-FFF2-40B4-BE49-F238E27FC236}">
                <a16:creationId xmlns:a16="http://schemas.microsoft.com/office/drawing/2014/main" id="{46351B90-03AE-78B5-7F71-F089CAF3D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6929" y="4593222"/>
            <a:ext cx="278522" cy="278522"/>
          </a:xfrm>
          <a:prstGeom prst="rect">
            <a:avLst/>
          </a:prstGeom>
        </p:spPr>
      </p:pic>
      <p:pic>
        <p:nvPicPr>
          <p:cNvPr id="70" name="Graphic 69" descr="Lock with solid fill">
            <a:extLst>
              <a:ext uri="{FF2B5EF4-FFF2-40B4-BE49-F238E27FC236}">
                <a16:creationId xmlns:a16="http://schemas.microsoft.com/office/drawing/2014/main" id="{4A3EEFDC-044B-6E5F-1D1C-13089EF85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1810" y="5380198"/>
            <a:ext cx="278522" cy="278522"/>
          </a:xfrm>
          <a:prstGeom prst="rect">
            <a:avLst/>
          </a:prstGeom>
        </p:spPr>
      </p:pic>
      <p:pic>
        <p:nvPicPr>
          <p:cNvPr id="71" name="Graphic 70" descr="Lock with solid fill">
            <a:extLst>
              <a:ext uri="{FF2B5EF4-FFF2-40B4-BE49-F238E27FC236}">
                <a16:creationId xmlns:a16="http://schemas.microsoft.com/office/drawing/2014/main" id="{269E4249-191D-2FEF-4AAB-CB73A9A7B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3954" y="4596046"/>
            <a:ext cx="278522" cy="278522"/>
          </a:xfrm>
          <a:prstGeom prst="rect">
            <a:avLst/>
          </a:prstGeom>
        </p:spPr>
      </p:pic>
      <p:pic>
        <p:nvPicPr>
          <p:cNvPr id="73" name="Graphic 72" descr="Repeat with solid fill">
            <a:extLst>
              <a:ext uri="{FF2B5EF4-FFF2-40B4-BE49-F238E27FC236}">
                <a16:creationId xmlns:a16="http://schemas.microsoft.com/office/drawing/2014/main" id="{F4758758-C215-635B-4C87-8E87B40B12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7118" y="5266614"/>
            <a:ext cx="220737" cy="220737"/>
          </a:xfrm>
          <a:prstGeom prst="rect">
            <a:avLst/>
          </a:prstGeom>
        </p:spPr>
      </p:pic>
      <p:pic>
        <p:nvPicPr>
          <p:cNvPr id="74" name="Graphic 73" descr="Repeat with solid fill">
            <a:extLst>
              <a:ext uri="{FF2B5EF4-FFF2-40B4-BE49-F238E27FC236}">
                <a16:creationId xmlns:a16="http://schemas.microsoft.com/office/drawing/2014/main" id="{C49CA2A3-F73B-3AFE-0B05-D3CAA259A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7837" y="4510497"/>
            <a:ext cx="220737" cy="220737"/>
          </a:xfrm>
          <a:prstGeom prst="rect">
            <a:avLst/>
          </a:prstGeom>
        </p:spPr>
      </p:pic>
      <p:pic>
        <p:nvPicPr>
          <p:cNvPr id="75" name="Graphic 74" descr="Repeat with solid fill">
            <a:extLst>
              <a:ext uri="{FF2B5EF4-FFF2-40B4-BE49-F238E27FC236}">
                <a16:creationId xmlns:a16="http://schemas.microsoft.com/office/drawing/2014/main" id="{96337C6D-663A-1B6B-649F-29FFF94D2A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7837" y="5225678"/>
            <a:ext cx="220737" cy="220737"/>
          </a:xfrm>
          <a:prstGeom prst="rect">
            <a:avLst/>
          </a:prstGeom>
        </p:spPr>
      </p:pic>
      <p:pic>
        <p:nvPicPr>
          <p:cNvPr id="76" name="Graphic 75" descr="Repeat with solid fill">
            <a:extLst>
              <a:ext uri="{FF2B5EF4-FFF2-40B4-BE49-F238E27FC236}">
                <a16:creationId xmlns:a16="http://schemas.microsoft.com/office/drawing/2014/main" id="{B54563F4-D106-2819-3038-8C9DC406A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846" y="5387014"/>
            <a:ext cx="220737" cy="220737"/>
          </a:xfrm>
          <a:prstGeom prst="rect">
            <a:avLst/>
          </a:prstGeom>
        </p:spPr>
      </p:pic>
      <p:sp>
        <p:nvSpPr>
          <p:cNvPr id="77" name="Rectangle 76">
            <a:extLst>
              <a:ext uri="{FF2B5EF4-FFF2-40B4-BE49-F238E27FC236}">
                <a16:creationId xmlns:a16="http://schemas.microsoft.com/office/drawing/2014/main" id="{C51735A8-31C5-C93B-56AE-01EC2BC2C379}"/>
              </a:ext>
            </a:extLst>
          </p:cNvPr>
          <p:cNvSpPr/>
          <p:nvPr/>
        </p:nvSpPr>
        <p:spPr bwMode="auto">
          <a:xfrm>
            <a:off x="2835080" y="4356273"/>
            <a:ext cx="712796" cy="92174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1142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4DDE-C418-FC4C-DDC8-3C2B188746B9}"/>
              </a:ext>
            </a:extLst>
          </p:cNvPr>
          <p:cNvSpPr>
            <a:spLocks noGrp="1"/>
          </p:cNvSpPr>
          <p:nvPr>
            <p:ph type="title"/>
          </p:nvPr>
        </p:nvSpPr>
        <p:spPr/>
        <p:txBody>
          <a:bodyPr>
            <a:normAutofit/>
          </a:bodyPr>
          <a:lstStyle/>
          <a:p>
            <a:r>
              <a:rPr lang="en-US" sz="3600" dirty="0"/>
              <a:t>Granularity of Selection </a:t>
            </a:r>
            <a:r>
              <a:rPr lang="en-US" sz="3600" dirty="0">
                <a:sym typeface="Wingdings" panose="05000000000000000000" pitchFamily="2" charset="2"/>
              </a:rPr>
              <a:t>– Tensor Level</a:t>
            </a:r>
            <a:endParaRPr lang="en-US" sz="3600" dirty="0"/>
          </a:p>
        </p:txBody>
      </p:sp>
      <p:sp>
        <p:nvSpPr>
          <p:cNvPr id="5" name="Rectangle: Rounded Corners 4">
            <a:extLst>
              <a:ext uri="{FF2B5EF4-FFF2-40B4-BE49-F238E27FC236}">
                <a16:creationId xmlns:a16="http://schemas.microsoft.com/office/drawing/2014/main" id="{BC90C87D-B45B-A274-D467-B4A47744A198}"/>
              </a:ext>
            </a:extLst>
          </p:cNvPr>
          <p:cNvSpPr/>
          <p:nvPr/>
        </p:nvSpPr>
        <p:spPr>
          <a:xfrm>
            <a:off x="6760421" y="1932347"/>
            <a:ext cx="2071974"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C837C3A9-29B9-9379-21EF-42A2200AFC56}"/>
              </a:ext>
            </a:extLst>
          </p:cNvPr>
          <p:cNvSpPr/>
          <p:nvPr/>
        </p:nvSpPr>
        <p:spPr>
          <a:xfrm>
            <a:off x="2433252" y="1932348"/>
            <a:ext cx="2074816"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0C780710-0AEF-F6F1-24EC-9D3EFBB0A751}"/>
              </a:ext>
            </a:extLst>
          </p:cNvPr>
          <p:cNvSpPr/>
          <p:nvPr/>
        </p:nvSpPr>
        <p:spPr>
          <a:xfrm>
            <a:off x="4596837" y="1932348"/>
            <a:ext cx="2071974"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BFA4CC52-0F3F-FFF4-8A77-B645D31D6210}"/>
              </a:ext>
            </a:extLst>
          </p:cNvPr>
          <p:cNvCxnSpPr>
            <a:cxnSpLocks/>
          </p:cNvCxnSpPr>
          <p:nvPr/>
        </p:nvCxnSpPr>
        <p:spPr>
          <a:xfrm>
            <a:off x="2113157" y="3533242"/>
            <a:ext cx="773863" cy="0"/>
          </a:xfrm>
          <a:prstGeom prst="straightConnector1">
            <a:avLst/>
          </a:prstGeom>
          <a:noFill/>
          <a:ln w="57150" cap="flat" cmpd="sng" algn="ctr">
            <a:solidFill>
              <a:sysClr val="windowText" lastClr="000000"/>
            </a:solidFill>
            <a:prstDash val="solid"/>
            <a:miter lim="800000"/>
            <a:tailEnd type="triangle"/>
          </a:ln>
          <a:effectLst/>
        </p:spPr>
      </p:cxnSp>
      <p:sp>
        <p:nvSpPr>
          <p:cNvPr id="9" name="Rectangle 8">
            <a:extLst>
              <a:ext uri="{FF2B5EF4-FFF2-40B4-BE49-F238E27FC236}">
                <a16:creationId xmlns:a16="http://schemas.microsoft.com/office/drawing/2014/main" id="{E40DE2E3-6943-8A6F-B3D9-63A1314AE3A0}"/>
              </a:ext>
            </a:extLst>
          </p:cNvPr>
          <p:cNvSpPr/>
          <p:nvPr/>
        </p:nvSpPr>
        <p:spPr>
          <a:xfrm>
            <a:off x="2803573"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6D4867C7-024C-9D56-DB3F-4841BF166637}"/>
              </a:ext>
            </a:extLst>
          </p:cNvPr>
          <p:cNvCxnSpPr>
            <a:cxnSpLocks/>
          </p:cNvCxnSpPr>
          <p:nvPr/>
        </p:nvCxnSpPr>
        <p:spPr>
          <a:xfrm>
            <a:off x="3245534"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11" name="Rectangle 10">
            <a:extLst>
              <a:ext uri="{FF2B5EF4-FFF2-40B4-BE49-F238E27FC236}">
                <a16:creationId xmlns:a16="http://schemas.microsoft.com/office/drawing/2014/main" id="{CEA6E753-F550-42D2-EA94-49BD9B9E199B}"/>
              </a:ext>
            </a:extLst>
          </p:cNvPr>
          <p:cNvSpPr/>
          <p:nvPr/>
        </p:nvSpPr>
        <p:spPr>
          <a:xfrm>
            <a:off x="3584558"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8F7AFDD-1385-A30F-6C86-CE5268063108}"/>
              </a:ext>
            </a:extLst>
          </p:cNvPr>
          <p:cNvCxnSpPr>
            <a:cxnSpLocks/>
          </p:cNvCxnSpPr>
          <p:nvPr/>
        </p:nvCxnSpPr>
        <p:spPr>
          <a:xfrm>
            <a:off x="3066276"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AE8857D9-5D71-8DB1-EE8F-4BF6D3CC6E1C}"/>
              </a:ext>
            </a:extLst>
          </p:cNvPr>
          <p:cNvCxnSpPr>
            <a:cxnSpLocks/>
          </p:cNvCxnSpPr>
          <p:nvPr/>
        </p:nvCxnSpPr>
        <p:spPr>
          <a:xfrm flipV="1">
            <a:off x="3936326"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DEDB033C-FEC8-D647-F44A-D02859AED0A7}"/>
              </a:ext>
            </a:extLst>
          </p:cNvPr>
          <p:cNvCxnSpPr>
            <a:cxnSpLocks/>
          </p:cNvCxnSpPr>
          <p:nvPr/>
        </p:nvCxnSpPr>
        <p:spPr>
          <a:xfrm>
            <a:off x="4108841" y="3533242"/>
            <a:ext cx="808840" cy="0"/>
          </a:xfrm>
          <a:prstGeom prst="straightConnector1">
            <a:avLst/>
          </a:prstGeom>
          <a:noFill/>
          <a:ln w="57150" cap="flat" cmpd="sng" algn="ctr">
            <a:solidFill>
              <a:sysClr val="windowText" lastClr="000000"/>
            </a:solidFill>
            <a:prstDash val="solid"/>
            <a:miter lim="800000"/>
            <a:tailEnd type="triangle"/>
          </a:ln>
          <a:effectLst/>
        </p:spPr>
      </p:cxnSp>
      <p:sp>
        <p:nvSpPr>
          <p:cNvPr id="15" name="Rectangle 14">
            <a:extLst>
              <a:ext uri="{FF2B5EF4-FFF2-40B4-BE49-F238E27FC236}">
                <a16:creationId xmlns:a16="http://schemas.microsoft.com/office/drawing/2014/main" id="{DCB83420-F23B-CE37-338C-620E78561EAC}"/>
              </a:ext>
            </a:extLst>
          </p:cNvPr>
          <p:cNvSpPr/>
          <p:nvPr/>
        </p:nvSpPr>
        <p:spPr>
          <a:xfrm>
            <a:off x="4834234"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519ADBF0-4EE2-F47B-6AE6-77B6080AF84C}"/>
              </a:ext>
            </a:extLst>
          </p:cNvPr>
          <p:cNvCxnSpPr>
            <a:cxnSpLocks/>
          </p:cNvCxnSpPr>
          <p:nvPr/>
        </p:nvCxnSpPr>
        <p:spPr>
          <a:xfrm>
            <a:off x="5276195"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17" name="Rectangle 16">
            <a:extLst>
              <a:ext uri="{FF2B5EF4-FFF2-40B4-BE49-F238E27FC236}">
                <a16:creationId xmlns:a16="http://schemas.microsoft.com/office/drawing/2014/main" id="{62B5DF4C-54A1-83CC-B8C1-A8B67E6D4F4B}"/>
              </a:ext>
            </a:extLst>
          </p:cNvPr>
          <p:cNvSpPr/>
          <p:nvPr/>
        </p:nvSpPr>
        <p:spPr>
          <a:xfrm>
            <a:off x="5615219"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8B31515F-4955-302C-4E7A-7210AEA06F3C}"/>
              </a:ext>
            </a:extLst>
          </p:cNvPr>
          <p:cNvCxnSpPr>
            <a:cxnSpLocks/>
          </p:cNvCxnSpPr>
          <p:nvPr/>
        </p:nvCxnSpPr>
        <p:spPr>
          <a:xfrm>
            <a:off x="5096937"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34DDC8D0-AA93-3735-110D-3DBE6EA246FF}"/>
              </a:ext>
            </a:extLst>
          </p:cNvPr>
          <p:cNvCxnSpPr>
            <a:cxnSpLocks/>
          </p:cNvCxnSpPr>
          <p:nvPr/>
        </p:nvCxnSpPr>
        <p:spPr>
          <a:xfrm flipV="1">
            <a:off x="5966988"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FA7AB4E7-A985-F07F-6F78-CEA86048DB17}"/>
              </a:ext>
            </a:extLst>
          </p:cNvPr>
          <p:cNvCxnSpPr>
            <a:cxnSpLocks/>
          </p:cNvCxnSpPr>
          <p:nvPr/>
        </p:nvCxnSpPr>
        <p:spPr>
          <a:xfrm>
            <a:off x="6163359" y="3533242"/>
            <a:ext cx="808840" cy="0"/>
          </a:xfrm>
          <a:prstGeom prst="straightConnector1">
            <a:avLst/>
          </a:prstGeom>
          <a:noFill/>
          <a:ln w="57150" cap="flat" cmpd="sng" algn="ctr">
            <a:solidFill>
              <a:sysClr val="windowText" lastClr="000000"/>
            </a:solidFill>
            <a:prstDash val="solid"/>
            <a:miter lim="800000"/>
            <a:tailEnd type="triangle"/>
          </a:ln>
          <a:effectLst/>
        </p:spPr>
      </p:cxnSp>
      <p:sp>
        <p:nvSpPr>
          <p:cNvPr id="21" name="Rectangle 20">
            <a:extLst>
              <a:ext uri="{FF2B5EF4-FFF2-40B4-BE49-F238E27FC236}">
                <a16:creationId xmlns:a16="http://schemas.microsoft.com/office/drawing/2014/main" id="{891ADF71-8EE6-1245-7376-0A488D7B3C2E}"/>
              </a:ext>
            </a:extLst>
          </p:cNvPr>
          <p:cNvSpPr/>
          <p:nvPr/>
        </p:nvSpPr>
        <p:spPr>
          <a:xfrm>
            <a:off x="6888752"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A672FBF-7C16-E9BC-B569-5EAE1804F23D}"/>
              </a:ext>
            </a:extLst>
          </p:cNvPr>
          <p:cNvCxnSpPr>
            <a:cxnSpLocks/>
          </p:cNvCxnSpPr>
          <p:nvPr/>
        </p:nvCxnSpPr>
        <p:spPr>
          <a:xfrm>
            <a:off x="7330714"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23" name="Rectangle 22">
            <a:extLst>
              <a:ext uri="{FF2B5EF4-FFF2-40B4-BE49-F238E27FC236}">
                <a16:creationId xmlns:a16="http://schemas.microsoft.com/office/drawing/2014/main" id="{63CDEB6B-670A-92CC-514F-515B51E56C30}"/>
              </a:ext>
            </a:extLst>
          </p:cNvPr>
          <p:cNvSpPr/>
          <p:nvPr/>
        </p:nvSpPr>
        <p:spPr>
          <a:xfrm>
            <a:off x="7669737"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87C7670B-62B7-7476-459F-4AE682279AC9}"/>
              </a:ext>
            </a:extLst>
          </p:cNvPr>
          <p:cNvCxnSpPr>
            <a:cxnSpLocks/>
          </p:cNvCxnSpPr>
          <p:nvPr/>
        </p:nvCxnSpPr>
        <p:spPr>
          <a:xfrm>
            <a:off x="7151455"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C260F5C5-4CEB-926D-CC69-83A7F9A9E1B0}"/>
              </a:ext>
            </a:extLst>
          </p:cNvPr>
          <p:cNvCxnSpPr>
            <a:cxnSpLocks/>
          </p:cNvCxnSpPr>
          <p:nvPr/>
        </p:nvCxnSpPr>
        <p:spPr>
          <a:xfrm flipV="1">
            <a:off x="8021506"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6EF8FC49-C6AB-B318-2017-2BF7AF45541B}"/>
              </a:ext>
            </a:extLst>
          </p:cNvPr>
          <p:cNvCxnSpPr>
            <a:cxnSpLocks/>
          </p:cNvCxnSpPr>
          <p:nvPr/>
        </p:nvCxnSpPr>
        <p:spPr>
          <a:xfrm>
            <a:off x="8198555" y="3533241"/>
            <a:ext cx="971197" cy="0"/>
          </a:xfrm>
          <a:prstGeom prst="straightConnector1">
            <a:avLst/>
          </a:prstGeom>
          <a:noFill/>
          <a:ln w="57150" cap="flat" cmpd="sng" algn="ctr">
            <a:solidFill>
              <a:sysClr val="windowText" lastClr="000000"/>
            </a:solidFill>
            <a:prstDash val="solid"/>
            <a:miter lim="800000"/>
            <a:tailEnd type="triangle"/>
          </a:ln>
          <a:effectLst/>
        </p:spPr>
      </p:cxnSp>
      <p:sp>
        <p:nvSpPr>
          <p:cNvPr id="27" name="Rectangle: Rounded Corners 26">
            <a:extLst>
              <a:ext uri="{FF2B5EF4-FFF2-40B4-BE49-F238E27FC236}">
                <a16:creationId xmlns:a16="http://schemas.microsoft.com/office/drawing/2014/main" id="{EA8AD909-F65F-41DF-8CDC-2443FB30CD7E}"/>
              </a:ext>
            </a:extLst>
          </p:cNvPr>
          <p:cNvSpPr/>
          <p:nvPr/>
        </p:nvSpPr>
        <p:spPr>
          <a:xfrm>
            <a:off x="2594278" y="2018151"/>
            <a:ext cx="917955" cy="921812"/>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D6084D57-6EA2-9DFE-3555-6310E24C6E4E}"/>
              </a:ext>
            </a:extLst>
          </p:cNvPr>
          <p:cNvSpPr/>
          <p:nvPr/>
        </p:nvSpPr>
        <p:spPr>
          <a:xfrm>
            <a:off x="5508010" y="3947494"/>
            <a:ext cx="917955" cy="480936"/>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37275C02-0E4F-7B13-3333-D379338CBBDD}"/>
              </a:ext>
            </a:extLst>
          </p:cNvPr>
          <p:cNvSpPr/>
          <p:nvPr/>
        </p:nvSpPr>
        <p:spPr>
          <a:xfrm>
            <a:off x="7562528" y="3947494"/>
            <a:ext cx="917955" cy="480936"/>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66D5679-88D3-EDDF-9C16-6A5876C40DD1}"/>
              </a:ext>
            </a:extLst>
          </p:cNvPr>
          <p:cNvSpPr/>
          <p:nvPr/>
        </p:nvSpPr>
        <p:spPr>
          <a:xfrm>
            <a:off x="2905063" y="230275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A6403C9-2FFF-BB6A-01DD-1877D40D34A3}"/>
              </a:ext>
            </a:extLst>
          </p:cNvPr>
          <p:cNvSpPr/>
          <p:nvPr/>
        </p:nvSpPr>
        <p:spPr>
          <a:xfrm>
            <a:off x="3023531" y="241924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68F1B96-57BD-4FAD-2B4A-8D48512B9CF6}"/>
              </a:ext>
            </a:extLst>
          </p:cNvPr>
          <p:cNvSpPr/>
          <p:nvPr/>
        </p:nvSpPr>
        <p:spPr>
          <a:xfrm>
            <a:off x="3141999" y="2616871"/>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8F03D0D-81E2-49B7-1858-C9A8A6F48C1C}"/>
              </a:ext>
            </a:extLst>
          </p:cNvPr>
          <p:cNvSpPr/>
          <p:nvPr/>
        </p:nvSpPr>
        <p:spPr>
          <a:xfrm>
            <a:off x="5166291" y="236199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62377DB-E72C-F91D-BD12-7DA89420979A}"/>
              </a:ext>
            </a:extLst>
          </p:cNvPr>
          <p:cNvSpPr/>
          <p:nvPr/>
        </p:nvSpPr>
        <p:spPr>
          <a:xfrm>
            <a:off x="4935724" y="2526923"/>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6041E9A7-7566-A053-5827-8896EDB60426}"/>
              </a:ext>
            </a:extLst>
          </p:cNvPr>
          <p:cNvSpPr/>
          <p:nvPr/>
        </p:nvSpPr>
        <p:spPr>
          <a:xfrm>
            <a:off x="3222004" y="230275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48C6181-FEB3-9B28-CCD5-9BB56386DD0D}"/>
              </a:ext>
            </a:extLst>
          </p:cNvPr>
          <p:cNvSpPr/>
          <p:nvPr/>
        </p:nvSpPr>
        <p:spPr>
          <a:xfrm>
            <a:off x="3757072" y="414145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6A0C777-D9A8-0B71-FD0B-5F8F097BA1E2}"/>
              </a:ext>
            </a:extLst>
          </p:cNvPr>
          <p:cNvSpPr/>
          <p:nvPr/>
        </p:nvSpPr>
        <p:spPr>
          <a:xfrm>
            <a:off x="5909487"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AD551D2-32C5-BAA3-182C-CF4F510175CB}"/>
              </a:ext>
            </a:extLst>
          </p:cNvPr>
          <p:cNvSpPr/>
          <p:nvPr/>
        </p:nvSpPr>
        <p:spPr>
          <a:xfrm>
            <a:off x="6022326"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F1067340-3C6E-63EF-0524-FE46D25B4F76}"/>
              </a:ext>
            </a:extLst>
          </p:cNvPr>
          <p:cNvSpPr/>
          <p:nvPr/>
        </p:nvSpPr>
        <p:spPr>
          <a:xfrm>
            <a:off x="5675407"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E9B1E97-F437-4CB8-D744-6E9813E34F9F}"/>
              </a:ext>
            </a:extLst>
          </p:cNvPr>
          <p:cNvSpPr/>
          <p:nvPr/>
        </p:nvSpPr>
        <p:spPr>
          <a:xfrm>
            <a:off x="8254806" y="414145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C3229C4A-F167-86EE-0644-E431831230D4}"/>
              </a:ext>
            </a:extLst>
          </p:cNvPr>
          <p:cNvSpPr/>
          <p:nvPr/>
        </p:nvSpPr>
        <p:spPr>
          <a:xfrm>
            <a:off x="8031449"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32615237-DFA5-DCE6-3199-794914B3F895}"/>
              </a:ext>
            </a:extLst>
          </p:cNvPr>
          <p:cNvSpPr/>
          <p:nvPr/>
        </p:nvSpPr>
        <p:spPr>
          <a:xfrm>
            <a:off x="7673548" y="412872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6B378DF-F574-2FBB-D711-ADEE57CB1064}"/>
              </a:ext>
            </a:extLst>
          </p:cNvPr>
          <p:cNvSpPr/>
          <p:nvPr/>
        </p:nvSpPr>
        <p:spPr>
          <a:xfrm>
            <a:off x="7229146" y="2526923"/>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0" name="Graphic 49" descr="Badge Follow with solid fill">
            <a:extLst>
              <a:ext uri="{FF2B5EF4-FFF2-40B4-BE49-F238E27FC236}">
                <a16:creationId xmlns:a16="http://schemas.microsoft.com/office/drawing/2014/main" id="{10F6EA8B-61BB-5218-9C66-D3CBC5732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2847326" y="3322844"/>
            <a:ext cx="420791" cy="420791"/>
          </a:xfrm>
          <a:prstGeom prst="rect">
            <a:avLst/>
          </a:prstGeom>
        </p:spPr>
      </p:pic>
      <p:pic>
        <p:nvPicPr>
          <p:cNvPr id="51" name="Graphic 50" descr="Badge Follow with solid fill">
            <a:extLst>
              <a:ext uri="{FF2B5EF4-FFF2-40B4-BE49-F238E27FC236}">
                <a16:creationId xmlns:a16="http://schemas.microsoft.com/office/drawing/2014/main" id="{6DE9A9B7-915B-1414-3FBB-110790C0F7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4876851" y="3322843"/>
            <a:ext cx="420791" cy="420791"/>
          </a:xfrm>
          <a:prstGeom prst="rect">
            <a:avLst/>
          </a:prstGeom>
        </p:spPr>
      </p:pic>
      <p:pic>
        <p:nvPicPr>
          <p:cNvPr id="52" name="Graphic 51" descr="Badge Follow with solid fill">
            <a:extLst>
              <a:ext uri="{FF2B5EF4-FFF2-40B4-BE49-F238E27FC236}">
                <a16:creationId xmlns:a16="http://schemas.microsoft.com/office/drawing/2014/main" id="{42C02ED1-3A7C-E87C-1DB0-BFDB25AA2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6934111" y="3322843"/>
            <a:ext cx="420791" cy="420791"/>
          </a:xfrm>
          <a:prstGeom prst="rect">
            <a:avLst/>
          </a:prstGeom>
        </p:spPr>
      </p:pic>
      <p:pic>
        <p:nvPicPr>
          <p:cNvPr id="53" name="Graphic 52" descr="Badge Follow with solid fill">
            <a:extLst>
              <a:ext uri="{FF2B5EF4-FFF2-40B4-BE49-F238E27FC236}">
                <a16:creationId xmlns:a16="http://schemas.microsoft.com/office/drawing/2014/main" id="{A2B77164-D431-9863-9F81-47214AF12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5837" y="3322843"/>
            <a:ext cx="420791" cy="420791"/>
          </a:xfrm>
          <a:prstGeom prst="rect">
            <a:avLst/>
          </a:prstGeom>
        </p:spPr>
      </p:pic>
      <p:pic>
        <p:nvPicPr>
          <p:cNvPr id="54" name="Graphic 53" descr="Badge Follow with solid fill">
            <a:extLst>
              <a:ext uri="{FF2B5EF4-FFF2-40B4-BE49-F238E27FC236}">
                <a16:creationId xmlns:a16="http://schemas.microsoft.com/office/drawing/2014/main" id="{080CB623-3FA2-EF7F-AA65-624863790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824" y="3322843"/>
            <a:ext cx="420791" cy="420791"/>
          </a:xfrm>
          <a:prstGeom prst="rect">
            <a:avLst/>
          </a:prstGeom>
        </p:spPr>
      </p:pic>
      <p:pic>
        <p:nvPicPr>
          <p:cNvPr id="55" name="Graphic 54" descr="Badge Follow with solid fill">
            <a:extLst>
              <a:ext uri="{FF2B5EF4-FFF2-40B4-BE49-F238E27FC236}">
                <a16:creationId xmlns:a16="http://schemas.microsoft.com/office/drawing/2014/main" id="{70B21C0B-6EC9-A512-F7AA-1E410DD47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3392" y="3327067"/>
            <a:ext cx="420791" cy="420791"/>
          </a:xfrm>
          <a:prstGeom prst="rect">
            <a:avLst/>
          </a:prstGeom>
        </p:spPr>
      </p:pic>
      <p:sp>
        <p:nvSpPr>
          <p:cNvPr id="56" name="Rectangle 55">
            <a:extLst>
              <a:ext uri="{FF2B5EF4-FFF2-40B4-BE49-F238E27FC236}">
                <a16:creationId xmlns:a16="http://schemas.microsoft.com/office/drawing/2014/main" id="{51468157-F054-79BF-0B44-8D454B33DEB5}"/>
              </a:ext>
            </a:extLst>
          </p:cNvPr>
          <p:cNvSpPr/>
          <p:nvPr/>
        </p:nvSpPr>
        <p:spPr>
          <a:xfrm>
            <a:off x="5384193" y="1410454"/>
            <a:ext cx="283429" cy="283429"/>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41DEC001-173A-286B-BC28-F3C1D4BDE472}"/>
              </a:ext>
            </a:extLst>
          </p:cNvPr>
          <p:cNvSpPr txBox="1"/>
          <p:nvPr/>
        </p:nvSpPr>
        <p:spPr>
          <a:xfrm>
            <a:off x="5723649" y="1389702"/>
            <a:ext cx="1589071" cy="338554"/>
          </a:xfrm>
          <a:prstGeom prst="rect">
            <a:avLst/>
          </a:prstGeom>
          <a:noFill/>
        </p:spPr>
        <p:txBody>
          <a:bodyPr wrap="square" rtlCol="0">
            <a:spAutoFit/>
          </a:bodyPr>
          <a:lstStyle/>
          <a:p>
            <a:r>
              <a:rPr lang="en-US" sz="1600" dirty="0">
                <a:solidFill>
                  <a:prstClr val="black"/>
                </a:solidFill>
                <a:latin typeface="Arial" panose="020B0604020202020204" pitchFamily="34" charset="0"/>
                <a:cs typeface="Arial" panose="020B0604020202020204" pitchFamily="34" charset="0"/>
              </a:rPr>
              <a:t>NN weights</a:t>
            </a:r>
          </a:p>
        </p:txBody>
      </p:sp>
      <p:sp>
        <p:nvSpPr>
          <p:cNvPr id="58" name="Rectangle: Rounded Corners 57">
            <a:extLst>
              <a:ext uri="{FF2B5EF4-FFF2-40B4-BE49-F238E27FC236}">
                <a16:creationId xmlns:a16="http://schemas.microsoft.com/office/drawing/2014/main" id="{EBB2B232-98E5-849C-674A-5EAAEE820325}"/>
              </a:ext>
            </a:extLst>
          </p:cNvPr>
          <p:cNvSpPr/>
          <p:nvPr/>
        </p:nvSpPr>
        <p:spPr>
          <a:xfrm>
            <a:off x="3866116" y="1389007"/>
            <a:ext cx="283429" cy="315160"/>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AD013C46-9AB6-05C1-C06E-CECCCD6440A6}"/>
              </a:ext>
            </a:extLst>
          </p:cNvPr>
          <p:cNvSpPr txBox="1"/>
          <p:nvPr/>
        </p:nvSpPr>
        <p:spPr>
          <a:xfrm>
            <a:off x="4190340" y="1384122"/>
            <a:ext cx="1070149" cy="297852"/>
          </a:xfrm>
          <a:prstGeom prst="rect">
            <a:avLst/>
          </a:prstGeom>
          <a:noFill/>
        </p:spPr>
        <p:txBody>
          <a:bodyPr wrap="square" rtlCol="0">
            <a:spAutoFit/>
          </a:bodyPr>
          <a:lstStyle/>
          <a:p>
            <a:r>
              <a:rPr lang="en-US" sz="1600" dirty="0">
                <a:solidFill>
                  <a:prstClr val="black"/>
                </a:solidFill>
                <a:latin typeface="Arial" panose="020B0604020202020204" pitchFamily="34" charset="0"/>
                <a:cs typeface="Arial" panose="020B0604020202020204" pitchFamily="34" charset="0"/>
              </a:rPr>
              <a:t>NN layer</a:t>
            </a:r>
          </a:p>
        </p:txBody>
      </p:sp>
      <p:sp>
        <p:nvSpPr>
          <p:cNvPr id="61" name="Rectangle 60">
            <a:extLst>
              <a:ext uri="{FF2B5EF4-FFF2-40B4-BE49-F238E27FC236}">
                <a16:creationId xmlns:a16="http://schemas.microsoft.com/office/drawing/2014/main" id="{7C4E2C1F-598F-A45C-EA64-B61D6B8A413C}"/>
              </a:ext>
            </a:extLst>
          </p:cNvPr>
          <p:cNvSpPr/>
          <p:nvPr/>
        </p:nvSpPr>
        <p:spPr>
          <a:xfrm>
            <a:off x="4559978" y="1894005"/>
            <a:ext cx="2133874" cy="2644120"/>
          </a:xfrm>
          <a:prstGeom prst="rect">
            <a:avLst/>
          </a:prstGeom>
          <a:noFill/>
          <a:ln w="381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30833BA2-F169-A8DF-B494-7273260F93DD}"/>
              </a:ext>
            </a:extLst>
          </p:cNvPr>
          <p:cNvSpPr txBox="1"/>
          <p:nvPr/>
        </p:nvSpPr>
        <p:spPr>
          <a:xfrm>
            <a:off x="1412538" y="3358193"/>
            <a:ext cx="758012" cy="297852"/>
          </a:xfrm>
          <a:prstGeom prst="rect">
            <a:avLst/>
          </a:prstGeom>
          <a:noFill/>
        </p:spPr>
        <p:txBody>
          <a:bodyPr wrap="square" rtlCol="0">
            <a:spAutoFit/>
          </a:bodyPr>
          <a:lstStyle/>
          <a:p>
            <a:pPr algn="ctr"/>
            <a:r>
              <a:rPr lang="en-US" sz="1600" dirty="0">
                <a:solidFill>
                  <a:prstClr val="black"/>
                </a:solidFill>
                <a:latin typeface="Arial" panose="020B0604020202020204" pitchFamily="34" charset="0"/>
                <a:cs typeface="Arial" panose="020B0604020202020204" pitchFamily="34" charset="0"/>
              </a:rPr>
              <a:t>Input</a:t>
            </a:r>
          </a:p>
        </p:txBody>
      </p:sp>
      <p:sp>
        <p:nvSpPr>
          <p:cNvPr id="63" name="TextBox 62">
            <a:extLst>
              <a:ext uri="{FF2B5EF4-FFF2-40B4-BE49-F238E27FC236}">
                <a16:creationId xmlns:a16="http://schemas.microsoft.com/office/drawing/2014/main" id="{9439DAD6-2B6E-1425-7682-69AFA2E17002}"/>
              </a:ext>
            </a:extLst>
          </p:cNvPr>
          <p:cNvSpPr txBox="1"/>
          <p:nvPr/>
        </p:nvSpPr>
        <p:spPr>
          <a:xfrm>
            <a:off x="9136888" y="3358193"/>
            <a:ext cx="810676" cy="297852"/>
          </a:xfrm>
          <a:prstGeom prst="rect">
            <a:avLst/>
          </a:prstGeom>
          <a:noFill/>
        </p:spPr>
        <p:txBody>
          <a:bodyPr wrap="square" rtlCol="0">
            <a:spAutoFit/>
          </a:bodyPr>
          <a:lstStyle/>
          <a:p>
            <a:pPr algn="ctr"/>
            <a:r>
              <a:rPr lang="en-US" sz="1600" dirty="0">
                <a:solidFill>
                  <a:prstClr val="black"/>
                </a:solidFill>
                <a:latin typeface="Arial" panose="020B0604020202020204" pitchFamily="34" charset="0"/>
                <a:cs typeface="Arial" panose="020B0604020202020204" pitchFamily="34" charset="0"/>
              </a:rPr>
              <a:t>Output</a:t>
            </a:r>
          </a:p>
        </p:txBody>
      </p:sp>
      <p:sp>
        <p:nvSpPr>
          <p:cNvPr id="66" name="TextBox 65">
            <a:extLst>
              <a:ext uri="{FF2B5EF4-FFF2-40B4-BE49-F238E27FC236}">
                <a16:creationId xmlns:a16="http://schemas.microsoft.com/office/drawing/2014/main" id="{EFADD039-6224-170E-BA52-66A34F6DFE04}"/>
              </a:ext>
            </a:extLst>
          </p:cNvPr>
          <p:cNvSpPr txBox="1"/>
          <p:nvPr/>
        </p:nvSpPr>
        <p:spPr>
          <a:xfrm>
            <a:off x="1106000" y="5130474"/>
            <a:ext cx="10923558" cy="1169551"/>
          </a:xfrm>
          <a:prstGeom prst="rect">
            <a:avLst/>
          </a:prstGeom>
          <a:noFill/>
        </p:spPr>
        <p:txBody>
          <a:bodyPr wrap="square" rtlCol="0">
            <a:spAutoFit/>
          </a:bodyPr>
          <a:lstStyle/>
          <a:p>
            <a:pPr>
              <a:spcAft>
                <a:spcPts val="600"/>
              </a:spcAft>
            </a:pPr>
            <a:r>
              <a:rPr lang="en-US" sz="2000" b="1" dirty="0">
                <a:solidFill>
                  <a:srgbClr val="00B050"/>
                </a:solidFill>
              </a:rPr>
              <a:t>Layer-level:</a:t>
            </a:r>
            <a:r>
              <a:rPr lang="en-US" sz="2000" dirty="0"/>
              <a:t>  </a:t>
            </a:r>
            <a:r>
              <a:rPr lang="en-US" sz="2000" dirty="0">
                <a:highlight>
                  <a:srgbClr val="F7D06F"/>
                </a:highlight>
              </a:rPr>
              <a:t>inaccurate</a:t>
            </a:r>
            <a:r>
              <a:rPr lang="en-US" sz="2000" dirty="0"/>
              <a:t>, selected layer may contain many unimportant weights</a:t>
            </a:r>
          </a:p>
          <a:p>
            <a:pPr>
              <a:spcAft>
                <a:spcPts val="600"/>
              </a:spcAft>
            </a:pPr>
            <a:r>
              <a:rPr lang="en-US" sz="2000" b="1" dirty="0">
                <a:solidFill>
                  <a:srgbClr val="FF0000"/>
                </a:solidFill>
              </a:rPr>
              <a:t>Weight-level:</a:t>
            </a:r>
            <a:r>
              <a:rPr lang="en-US" sz="2000" dirty="0">
                <a:solidFill>
                  <a:srgbClr val="FF0000"/>
                </a:solidFill>
              </a:rPr>
              <a:t>  </a:t>
            </a:r>
            <a:r>
              <a:rPr lang="en-US" sz="2000" dirty="0">
                <a:highlight>
                  <a:srgbClr val="F7D06F"/>
                </a:highlight>
              </a:rPr>
              <a:t>cannot accelerate</a:t>
            </a:r>
            <a:r>
              <a:rPr lang="en-US" sz="2000" dirty="0"/>
              <a:t>, due to the expensive fine-grained indexing of weights</a:t>
            </a:r>
          </a:p>
          <a:p>
            <a:pPr>
              <a:spcAft>
                <a:spcPts val="600"/>
              </a:spcAft>
            </a:pPr>
            <a:r>
              <a:rPr lang="en-US" sz="2000" b="1" dirty="0">
                <a:solidFill>
                  <a:srgbClr val="0070C0"/>
                </a:solidFill>
              </a:rPr>
              <a:t>Tensor-level:</a:t>
            </a:r>
            <a:r>
              <a:rPr lang="en-US" sz="2000" b="1" dirty="0"/>
              <a:t> </a:t>
            </a:r>
            <a:r>
              <a:rPr lang="en-US" sz="2000" dirty="0">
                <a:highlight>
                  <a:srgbClr val="F7D06F"/>
                </a:highlight>
              </a:rPr>
              <a:t>sufficiently accurate </a:t>
            </a:r>
            <a:r>
              <a:rPr lang="en-US" sz="2000" dirty="0"/>
              <a:t> and can be </a:t>
            </a:r>
            <a:r>
              <a:rPr lang="en-US" sz="2000" dirty="0">
                <a:highlight>
                  <a:srgbClr val="F7D06F"/>
                </a:highlight>
              </a:rPr>
              <a:t>efficiently executed</a:t>
            </a:r>
            <a:r>
              <a:rPr lang="en-US" sz="2000" dirty="0"/>
              <a:t> by existing NN library</a:t>
            </a:r>
            <a:endParaRPr lang="en-US" sz="2000" dirty="0">
              <a:highlight>
                <a:srgbClr val="F7D06F"/>
              </a:highlight>
            </a:endParaRPr>
          </a:p>
        </p:txBody>
      </p:sp>
      <p:sp>
        <p:nvSpPr>
          <p:cNvPr id="67" name="Rectangle 66">
            <a:extLst>
              <a:ext uri="{FF2B5EF4-FFF2-40B4-BE49-F238E27FC236}">
                <a16:creationId xmlns:a16="http://schemas.microsoft.com/office/drawing/2014/main" id="{E1F84352-1196-1351-89F2-C3428E77A440}"/>
              </a:ext>
            </a:extLst>
          </p:cNvPr>
          <p:cNvSpPr/>
          <p:nvPr/>
        </p:nvSpPr>
        <p:spPr>
          <a:xfrm>
            <a:off x="827615" y="5234178"/>
            <a:ext cx="228600" cy="202628"/>
          </a:xfrm>
          <a:prstGeom prst="rect">
            <a:avLst/>
          </a:prstGeom>
          <a:noFill/>
          <a:ln w="381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1EE462CA-15F0-D5A0-8569-18F625006ED1}"/>
              </a:ext>
            </a:extLst>
          </p:cNvPr>
          <p:cNvSpPr/>
          <p:nvPr/>
        </p:nvSpPr>
        <p:spPr>
          <a:xfrm>
            <a:off x="836565" y="5612623"/>
            <a:ext cx="205251" cy="205251"/>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9509604C-5C3C-542A-6429-D56F961306AF}"/>
              </a:ext>
            </a:extLst>
          </p:cNvPr>
          <p:cNvSpPr/>
          <p:nvPr/>
        </p:nvSpPr>
        <p:spPr>
          <a:xfrm>
            <a:off x="825253" y="5952826"/>
            <a:ext cx="227874" cy="228831"/>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71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66">
                                            <p:txEl>
                                              <p:pRg st="0" end="0"/>
                                            </p:txEl>
                                          </p:spTgt>
                                        </p:tgtEl>
                                        <p:attrNameLst>
                                          <p:attrName>style.visibility</p:attrName>
                                        </p:attrNameLst>
                                      </p:cBhvr>
                                      <p:to>
                                        <p:strVal val="visible"/>
                                      </p:to>
                                    </p:set>
                                    <p:animEffect transition="in" filter="fade">
                                      <p:cBhvr>
                                        <p:cTn id="10" dur="500"/>
                                        <p:tgtEl>
                                          <p:spTgt spid="6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nodeType="withEffect">
                                  <p:stCondLst>
                                    <p:cond delay="0"/>
                                  </p:stCondLst>
                                  <p:childTnLst>
                                    <p:set>
                                      <p:cBhvr>
                                        <p:cTn id="59" dur="1" fill="hold">
                                          <p:stCondLst>
                                            <p:cond delay="0"/>
                                          </p:stCondLst>
                                        </p:cTn>
                                        <p:tgtEl>
                                          <p:spTgt spid="66">
                                            <p:txEl>
                                              <p:pRg st="1" end="1"/>
                                            </p:txEl>
                                          </p:spTgt>
                                        </p:tgtEl>
                                        <p:attrNameLst>
                                          <p:attrName>style.visibility</p:attrName>
                                        </p:attrNameLst>
                                      </p:cBhvr>
                                      <p:to>
                                        <p:strVal val="visible"/>
                                      </p:to>
                                    </p:set>
                                    <p:animEffect transition="in" filter="fade">
                                      <p:cBhvr>
                                        <p:cTn id="60" dur="500"/>
                                        <p:tgtEl>
                                          <p:spTgt spid="66">
                                            <p:txEl>
                                              <p:pRg st="1" end="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xEl>
                                              <p:pRg st="2" end="2"/>
                                            </p:txEl>
                                          </p:spTgt>
                                        </p:tgtEl>
                                        <p:attrNameLst>
                                          <p:attrName>style.visibility</p:attrName>
                                        </p:attrNameLst>
                                      </p:cBhvr>
                                      <p:to>
                                        <p:strVal val="visible"/>
                                      </p:to>
                                    </p:set>
                                    <p:animEffect transition="in" filter="fade">
                                      <p:cBhvr>
                                        <p:cTn id="77" dur="500"/>
                                        <p:tgtEl>
                                          <p:spTgt spid="66">
                                            <p:txEl>
                                              <p:pRg st="2" end="2"/>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61"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B4AD-1817-F1FA-76A7-BF51759D9415}"/>
              </a:ext>
            </a:extLst>
          </p:cNvPr>
          <p:cNvSpPr>
            <a:spLocks noGrp="1"/>
          </p:cNvSpPr>
          <p:nvPr>
            <p:ph type="title"/>
          </p:nvPr>
        </p:nvSpPr>
        <p:spPr/>
        <p:txBody>
          <a:bodyPr>
            <a:normAutofit/>
          </a:bodyPr>
          <a:lstStyle/>
          <a:p>
            <a:r>
              <a:rPr lang="en-US" sz="3600" dirty="0"/>
              <a:t>Problem Formulation of Elastic Tensor Selection</a:t>
            </a:r>
            <a:endParaRPr lang="en-US" sz="3200" dirty="0"/>
          </a:p>
        </p:txBody>
      </p:sp>
      <p:sp>
        <p:nvSpPr>
          <p:cNvPr id="5" name="TextBox 4">
            <a:extLst>
              <a:ext uri="{FF2B5EF4-FFF2-40B4-BE49-F238E27FC236}">
                <a16:creationId xmlns:a16="http://schemas.microsoft.com/office/drawing/2014/main" id="{34E3AFC2-19DD-4D2B-7282-B473C36B031D}"/>
              </a:ext>
            </a:extLst>
          </p:cNvPr>
          <p:cNvSpPr txBox="1"/>
          <p:nvPr/>
        </p:nvSpPr>
        <p:spPr>
          <a:xfrm>
            <a:off x="609600" y="1305159"/>
            <a:ext cx="9218211"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latin typeface="Calibri"/>
              </a:rPr>
              <a:t>Minimize training time with the accuracy objective</a:t>
            </a:r>
            <a:endParaRPr kumimoji="0" lang="en-US" sz="2400" b="1" i="0" u="none" strike="noStrike" kern="1200" cap="none" spc="0" normalizeH="0" baseline="0" noProof="0" dirty="0">
              <a:ln>
                <a:noFill/>
              </a:ln>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35F36A6E-08DE-9523-42B3-4A9ED92B246F}"/>
              </a:ext>
            </a:extLst>
          </p:cNvPr>
          <p:cNvSpPr/>
          <p:nvPr/>
        </p:nvSpPr>
        <p:spPr bwMode="auto">
          <a:xfrm>
            <a:off x="1447137" y="2023378"/>
            <a:ext cx="5955527" cy="643567"/>
          </a:xfrm>
          <a:prstGeom prst="roundRect">
            <a:avLst>
              <a:gd name="adj" fmla="val 10395"/>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BC661E-936C-2860-6C38-6DE61EB122DB}"/>
                  </a:ext>
                </a:extLst>
              </p:cNvPr>
              <p:cNvSpPr txBox="1"/>
              <p:nvPr/>
            </p:nvSpPr>
            <p:spPr>
              <a:xfrm>
                <a:off x="1327868" y="2094250"/>
                <a:ext cx="2168418"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m</m:t>
                      </m:r>
                      <m:r>
                        <m:rPr>
                          <m:sty m:val="p"/>
                        </m:rPr>
                        <a:rPr lang="en-US" sz="2400" b="0" i="0" dirty="0" smtClean="0">
                          <a:latin typeface="Cambria Math" panose="02040503050406030204" pitchFamily="18" charset="0"/>
                        </a:rPr>
                        <m:t>in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oMath>
                  </m:oMathPara>
                </a14:m>
                <a:endParaRPr lang="en-US" sz="2400" dirty="0"/>
              </a:p>
            </p:txBody>
          </p:sp>
        </mc:Choice>
        <mc:Fallback xmlns="">
          <p:sp>
            <p:nvSpPr>
              <p:cNvPr id="8" name="TextBox 7">
                <a:extLst>
                  <a:ext uri="{FF2B5EF4-FFF2-40B4-BE49-F238E27FC236}">
                    <a16:creationId xmlns:a16="http://schemas.microsoft.com/office/drawing/2014/main" id="{ECBC661E-936C-2860-6C38-6DE61EB122DB}"/>
                  </a:ext>
                </a:extLst>
              </p:cNvPr>
              <p:cNvSpPr txBox="1">
                <a:spLocks noRot="1" noChangeAspect="1" noMove="1" noResize="1" noEditPoints="1" noAdjustHandles="1" noChangeArrowheads="1" noChangeShapeType="1" noTextEdit="1"/>
              </p:cNvSpPr>
              <p:nvPr/>
            </p:nvSpPr>
            <p:spPr>
              <a:xfrm>
                <a:off x="1327868" y="2094250"/>
                <a:ext cx="2168418" cy="4774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801565-A9CD-1DDF-BC1F-4B7A47817500}"/>
                  </a:ext>
                </a:extLst>
              </p:cNvPr>
              <p:cNvSpPr txBox="1"/>
              <p:nvPr/>
            </p:nvSpPr>
            <p:spPr>
              <a:xfrm>
                <a:off x="3496286" y="2094250"/>
                <a:ext cx="3728769"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Accuracy</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9" name="TextBox 8">
                <a:extLst>
                  <a:ext uri="{FF2B5EF4-FFF2-40B4-BE49-F238E27FC236}">
                    <a16:creationId xmlns:a16="http://schemas.microsoft.com/office/drawing/2014/main" id="{D6801565-A9CD-1DDF-BC1F-4B7A47817500}"/>
                  </a:ext>
                </a:extLst>
              </p:cNvPr>
              <p:cNvSpPr txBox="1">
                <a:spLocks noRot="1" noChangeAspect="1" noMove="1" noResize="1" noEditPoints="1" noAdjustHandles="1" noChangeArrowheads="1" noChangeShapeType="1" noTextEdit="1"/>
              </p:cNvSpPr>
              <p:nvPr/>
            </p:nvSpPr>
            <p:spPr>
              <a:xfrm>
                <a:off x="3496286" y="2094250"/>
                <a:ext cx="3728769" cy="477489"/>
              </a:xfrm>
              <a:prstGeom prst="rect">
                <a:avLst/>
              </a:prstGeom>
              <a:blipFill>
                <a:blip r:embed="rId4"/>
                <a:stretch>
                  <a:fillRect b="-1410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B9DD63D-EA90-B13A-F926-1C28EA7EA8C9}"/>
              </a:ext>
            </a:extLst>
          </p:cNvPr>
          <p:cNvSpPr txBox="1"/>
          <p:nvPr/>
        </p:nvSpPr>
        <p:spPr>
          <a:xfrm>
            <a:off x="609600" y="4137656"/>
            <a:ext cx="8924013"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latin typeface="Calibri"/>
              </a:rPr>
              <a:t>Maximize accuracy with the speedup objective</a:t>
            </a:r>
            <a:endParaRPr kumimoji="0" lang="en-US" sz="2400" b="1" i="0" u="none" strike="noStrike" kern="1200" cap="none" spc="0" normalizeH="0" baseline="0" noProof="0" dirty="0">
              <a:ln>
                <a:noFill/>
              </a:ln>
              <a:effectLst/>
              <a:uLnTx/>
              <a:uFillTx/>
              <a:latin typeface="Calibri"/>
              <a:ea typeface="+mn-ea"/>
              <a:cs typeface="+mn-cs"/>
            </a:endParaRPr>
          </a:p>
        </p:txBody>
      </p:sp>
      <p:sp>
        <p:nvSpPr>
          <p:cNvPr id="14" name="Rectangle: Rounded Corners 13">
            <a:extLst>
              <a:ext uri="{FF2B5EF4-FFF2-40B4-BE49-F238E27FC236}">
                <a16:creationId xmlns:a16="http://schemas.microsoft.com/office/drawing/2014/main" id="{6000C89C-E489-7B44-C0F4-68F262A1927F}"/>
              </a:ext>
            </a:extLst>
          </p:cNvPr>
          <p:cNvSpPr/>
          <p:nvPr/>
        </p:nvSpPr>
        <p:spPr bwMode="auto">
          <a:xfrm>
            <a:off x="1447137" y="4847719"/>
            <a:ext cx="5955527" cy="643567"/>
          </a:xfrm>
          <a:prstGeom prst="roundRect">
            <a:avLst>
              <a:gd name="adj" fmla="val 10395"/>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F5A8EB-050D-63DD-B54F-270FA74500FB}"/>
                  </a:ext>
                </a:extLst>
              </p:cNvPr>
              <p:cNvSpPr txBox="1"/>
              <p:nvPr/>
            </p:nvSpPr>
            <p:spPr>
              <a:xfrm>
                <a:off x="1696263" y="4918591"/>
                <a:ext cx="2168418" cy="477489"/>
              </a:xfrm>
              <a:prstGeom prst="rect">
                <a:avLst/>
              </a:prstGeom>
              <a:noFill/>
            </p:spPr>
            <p:txBody>
              <a:bodyPr wrap="square" rtlCol="0">
                <a:spAutoFit/>
              </a:bodyPr>
              <a:lstStyle/>
              <a:p>
                <a14:m>
                  <m:oMath xmlns:m="http://schemas.openxmlformats.org/officeDocument/2006/math">
                    <m:r>
                      <m:rPr>
                        <m:sty m:val="p"/>
                      </m:rPr>
                      <a:rPr lang="en-US" altLang="zh-CN" sz="2400" i="0" dirty="0" smtClean="0">
                        <a:latin typeface="Cambria Math" panose="02040503050406030204" pitchFamily="18" charset="0"/>
                      </a:rPr>
                      <m:t>m</m:t>
                    </m:r>
                    <m:r>
                      <m:rPr>
                        <m:sty m:val="p"/>
                      </m:rPr>
                      <a:rPr lang="en-US" altLang="zh-CN" sz="2400" b="0" i="0" dirty="0" smtClean="0">
                        <a:latin typeface="Cambria Math" panose="02040503050406030204" pitchFamily="18" charset="0"/>
                      </a:rPr>
                      <m:t>ax</m:t>
                    </m:r>
                    <m:r>
                      <a:rPr lang="en-US" altLang="zh-CN" sz="2400" b="0" i="0" dirty="0" smtClean="0">
                        <a:latin typeface="Cambria Math" panose="02040503050406030204" pitchFamily="18" charset="0"/>
                      </a:rPr>
                      <m:t>.</m:t>
                    </m:r>
                  </m:oMath>
                </a14:m>
                <a:r>
                  <a:rPr lang="en-US" sz="2400" dirty="0"/>
                  <a:t>  </a:t>
                </a:r>
                <a14:m>
                  <m:oMath xmlns:m="http://schemas.openxmlformats.org/officeDocument/2006/math">
                    <m:r>
                      <m:rPr>
                        <m:sty m:val="p"/>
                      </m:rPr>
                      <a:rPr lang="en-US" sz="2400" dirty="0">
                        <a:latin typeface="Cambria Math" panose="02040503050406030204" pitchFamily="18" charset="0"/>
                      </a:rPr>
                      <m:t>Accuracy</m:t>
                    </m:r>
                  </m:oMath>
                </a14:m>
                <a:endParaRPr lang="en-US" sz="2400" dirty="0"/>
              </a:p>
            </p:txBody>
          </p:sp>
        </mc:Choice>
        <mc:Fallback xmlns="">
          <p:sp>
            <p:nvSpPr>
              <p:cNvPr id="15" name="TextBox 14">
                <a:extLst>
                  <a:ext uri="{FF2B5EF4-FFF2-40B4-BE49-F238E27FC236}">
                    <a16:creationId xmlns:a16="http://schemas.microsoft.com/office/drawing/2014/main" id="{83F5A8EB-050D-63DD-B54F-270FA74500FB}"/>
                  </a:ext>
                </a:extLst>
              </p:cNvPr>
              <p:cNvSpPr txBox="1">
                <a:spLocks noRot="1" noChangeAspect="1" noMove="1" noResize="1" noEditPoints="1" noAdjustHandles="1" noChangeArrowheads="1" noChangeShapeType="1" noTextEdit="1"/>
              </p:cNvSpPr>
              <p:nvPr/>
            </p:nvSpPr>
            <p:spPr>
              <a:xfrm>
                <a:off x="1696263" y="4918591"/>
                <a:ext cx="2168418" cy="477489"/>
              </a:xfrm>
              <a:prstGeom prst="rect">
                <a:avLst/>
              </a:prstGeom>
              <a:blipFill>
                <a:blip r:embed="rId5"/>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DCA588-5083-AC8D-D3A0-37B23BE6EC9B}"/>
                  </a:ext>
                </a:extLst>
              </p:cNvPr>
              <p:cNvSpPr txBox="1"/>
              <p:nvPr/>
            </p:nvSpPr>
            <p:spPr>
              <a:xfrm>
                <a:off x="4113807" y="4918591"/>
                <a:ext cx="3111248"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16" name="TextBox 15">
                <a:extLst>
                  <a:ext uri="{FF2B5EF4-FFF2-40B4-BE49-F238E27FC236}">
                    <a16:creationId xmlns:a16="http://schemas.microsoft.com/office/drawing/2014/main" id="{A6DCA588-5083-AC8D-D3A0-37B23BE6EC9B}"/>
                  </a:ext>
                </a:extLst>
              </p:cNvPr>
              <p:cNvSpPr txBox="1">
                <a:spLocks noRot="1" noChangeAspect="1" noMove="1" noResize="1" noEditPoints="1" noAdjustHandles="1" noChangeArrowheads="1" noChangeShapeType="1" noTextEdit="1"/>
              </p:cNvSpPr>
              <p:nvPr/>
            </p:nvSpPr>
            <p:spPr>
              <a:xfrm>
                <a:off x="4113807" y="4918591"/>
                <a:ext cx="3111248" cy="477489"/>
              </a:xfrm>
              <a:prstGeom prst="rect">
                <a:avLst/>
              </a:prstGeom>
              <a:blipFill>
                <a:blip r:embed="rId6"/>
                <a:stretch>
                  <a:fillRect r="-588" b="-1410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A1C2106-DE2F-68B0-4789-5EF99CD8F2A4}"/>
              </a:ext>
            </a:extLst>
          </p:cNvPr>
          <p:cNvSpPr txBox="1"/>
          <p:nvPr/>
        </p:nvSpPr>
        <p:spPr>
          <a:xfrm>
            <a:off x="1447137" y="2791144"/>
            <a:ext cx="7000299" cy="109260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b="1" dirty="0">
                <a:solidFill>
                  <a:srgbClr val="C00000"/>
                </a:solidFill>
              </a:rPr>
              <a:t>Hard to decide the appropriate accuracy objective in advance</a:t>
            </a:r>
          </a:p>
          <a:p>
            <a:pPr marL="342900" indent="-342900">
              <a:spcAft>
                <a:spcPts val="600"/>
              </a:spcAft>
              <a:buFont typeface="Arial" panose="020B0604020202020204" pitchFamily="34" charset="0"/>
              <a:buChar char="•"/>
            </a:pPr>
            <a:r>
              <a:rPr lang="en-US" sz="2000" dirty="0"/>
              <a:t>The achievable accuracy within a reasonable time frame is unknown</a:t>
            </a:r>
          </a:p>
        </p:txBody>
      </p:sp>
      <p:sp>
        <p:nvSpPr>
          <p:cNvPr id="19" name="TextBox 18">
            <a:extLst>
              <a:ext uri="{FF2B5EF4-FFF2-40B4-BE49-F238E27FC236}">
                <a16:creationId xmlns:a16="http://schemas.microsoft.com/office/drawing/2014/main" id="{7D24A53A-7EDE-F40F-1985-E76F008F1D0B}"/>
              </a:ext>
            </a:extLst>
          </p:cNvPr>
          <p:cNvSpPr txBox="1"/>
          <p:nvPr/>
        </p:nvSpPr>
        <p:spPr>
          <a:xfrm>
            <a:off x="1444488" y="5677617"/>
            <a:ext cx="5536758" cy="116955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b="1" dirty="0">
                <a:solidFill>
                  <a:srgbClr val="C00000"/>
                </a:solidFill>
              </a:rPr>
              <a:t>Guaranteed training speedup</a:t>
            </a:r>
          </a:p>
          <a:p>
            <a:pPr marL="342900" indent="-342900">
              <a:spcAft>
                <a:spcPts val="600"/>
              </a:spcAft>
              <a:buFont typeface="Arial" panose="020B0604020202020204" pitchFamily="34" charset="0"/>
              <a:buChar char="•"/>
            </a:pPr>
            <a:r>
              <a:rPr lang="en-US" sz="2000" dirty="0"/>
              <a:t>M</a:t>
            </a:r>
            <a:r>
              <a:rPr lang="en-US" altLang="zh-CN" sz="2000" dirty="0"/>
              <a:t>ake best effort to maximize accuracy anyway</a:t>
            </a:r>
            <a:endParaRPr lang="en-US" sz="2000" dirty="0"/>
          </a:p>
          <a:p>
            <a:pPr marL="342900" indent="-342900">
              <a:spcAft>
                <a:spcPts val="600"/>
              </a:spcAft>
              <a:buFont typeface="Arial" panose="020B0604020202020204" pitchFamily="34" charset="0"/>
              <a:buChar char="•"/>
            </a:pPr>
            <a:endParaRPr lang="en-US" sz="2000" dirty="0"/>
          </a:p>
        </p:txBody>
      </p:sp>
      <p:pic>
        <p:nvPicPr>
          <p:cNvPr id="1026" name="Picture 2" descr="Thinking icons - 48 Free Thinking icons | Download PNG &amp; SVG">
            <a:extLst>
              <a:ext uri="{FF2B5EF4-FFF2-40B4-BE49-F238E27FC236}">
                <a16:creationId xmlns:a16="http://schemas.microsoft.com/office/drawing/2014/main" id="{EFAAD9CD-41A4-4DAF-A1A3-34EDC3A0E6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062220" y="1558400"/>
            <a:ext cx="2348618" cy="22170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B01D907-39C4-B425-9056-837EDC38BFD0}"/>
              </a:ext>
            </a:extLst>
          </p:cNvPr>
          <p:cNvSpPr txBox="1"/>
          <p:nvPr/>
        </p:nvSpPr>
        <p:spPr>
          <a:xfrm>
            <a:off x="9356035" y="1263777"/>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70%</a:t>
            </a:r>
          </a:p>
        </p:txBody>
      </p:sp>
      <p:sp>
        <p:nvSpPr>
          <p:cNvPr id="22" name="TextBox 21">
            <a:extLst>
              <a:ext uri="{FF2B5EF4-FFF2-40B4-BE49-F238E27FC236}">
                <a16:creationId xmlns:a16="http://schemas.microsoft.com/office/drawing/2014/main" id="{A8A3230A-1F46-249C-BAD4-4B9EA1EECF47}"/>
              </a:ext>
            </a:extLst>
          </p:cNvPr>
          <p:cNvSpPr txBox="1"/>
          <p:nvPr/>
        </p:nvSpPr>
        <p:spPr>
          <a:xfrm>
            <a:off x="8656683" y="2269234"/>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90%</a:t>
            </a:r>
          </a:p>
        </p:txBody>
      </p:sp>
      <p:sp>
        <p:nvSpPr>
          <p:cNvPr id="23" name="TextBox 22">
            <a:extLst>
              <a:ext uri="{FF2B5EF4-FFF2-40B4-BE49-F238E27FC236}">
                <a16:creationId xmlns:a16="http://schemas.microsoft.com/office/drawing/2014/main" id="{3F35908B-25ED-E4F2-7FAB-865A7EDEC1BF}"/>
              </a:ext>
            </a:extLst>
          </p:cNvPr>
          <p:cNvSpPr txBox="1"/>
          <p:nvPr/>
        </p:nvSpPr>
        <p:spPr>
          <a:xfrm>
            <a:off x="10905872" y="2009972"/>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80%</a:t>
            </a:r>
          </a:p>
        </p:txBody>
      </p:sp>
      <p:pic>
        <p:nvPicPr>
          <p:cNvPr id="25" name="Picture 24">
            <a:extLst>
              <a:ext uri="{FF2B5EF4-FFF2-40B4-BE49-F238E27FC236}">
                <a16:creationId xmlns:a16="http://schemas.microsoft.com/office/drawing/2014/main" id="{FAF14B07-5E78-AF41-DF45-E5B51DBF4CC6}"/>
              </a:ext>
            </a:extLst>
          </p:cNvPr>
          <p:cNvPicPr>
            <a:picLocks noChangeAspect="1"/>
          </p:cNvPicPr>
          <p:nvPr/>
        </p:nvPicPr>
        <p:blipFill>
          <a:blip r:embed="rId8"/>
          <a:stretch>
            <a:fillRect/>
          </a:stretch>
        </p:blipFill>
        <p:spPr>
          <a:xfrm>
            <a:off x="8165990" y="4803489"/>
            <a:ext cx="3798043" cy="1817103"/>
          </a:xfrm>
          <a:prstGeom prst="rect">
            <a:avLst/>
          </a:prstGeom>
        </p:spPr>
      </p:pic>
      <p:sp>
        <p:nvSpPr>
          <p:cNvPr id="26" name="TextBox 25">
            <a:extLst>
              <a:ext uri="{FF2B5EF4-FFF2-40B4-BE49-F238E27FC236}">
                <a16:creationId xmlns:a16="http://schemas.microsoft.com/office/drawing/2014/main" id="{A6BE19D6-9466-38D3-5446-02D7C2CC3159}"/>
              </a:ext>
            </a:extLst>
          </p:cNvPr>
          <p:cNvSpPr txBox="1"/>
          <p:nvPr/>
        </p:nvSpPr>
        <p:spPr>
          <a:xfrm>
            <a:off x="8737600" y="3530547"/>
            <a:ext cx="3063172" cy="646331"/>
          </a:xfrm>
          <a:prstGeom prst="rect">
            <a:avLst/>
          </a:prstGeom>
          <a:noFill/>
        </p:spPr>
        <p:txBody>
          <a:bodyPr wrap="square" rtlCol="0">
            <a:spAutoFit/>
          </a:bodyPr>
          <a:lstStyle/>
          <a:p>
            <a:pPr algn="ctr"/>
            <a:r>
              <a:rPr lang="en-US" b="1" dirty="0">
                <a:solidFill>
                  <a:schemeClr val="tx2">
                    <a:lumMod val="75000"/>
                  </a:schemeClr>
                </a:solidFill>
              </a:rPr>
              <a:t>Best possible accuracy = 85%</a:t>
            </a:r>
          </a:p>
          <a:p>
            <a:pPr algn="ctr"/>
            <a:r>
              <a:rPr lang="en-US" altLang="zh-CN" b="1" dirty="0">
                <a:solidFill>
                  <a:schemeClr val="tx2">
                    <a:lumMod val="75000"/>
                  </a:schemeClr>
                </a:solidFill>
              </a:rPr>
              <a:t>Unknown beforehand</a:t>
            </a:r>
            <a:endParaRPr lang="en-US" b="1" dirty="0">
              <a:solidFill>
                <a:schemeClr val="tx2">
                  <a:lumMod val="75000"/>
                </a:schemeClr>
              </a:solidFill>
            </a:endParaRPr>
          </a:p>
        </p:txBody>
      </p:sp>
      <p:sp>
        <p:nvSpPr>
          <p:cNvPr id="3" name="Rectangle: Rounded Corners 2">
            <a:extLst>
              <a:ext uri="{FF2B5EF4-FFF2-40B4-BE49-F238E27FC236}">
                <a16:creationId xmlns:a16="http://schemas.microsoft.com/office/drawing/2014/main" id="{EDB043C4-C60F-7463-2C91-DC0547232658}"/>
              </a:ext>
            </a:extLst>
          </p:cNvPr>
          <p:cNvSpPr/>
          <p:nvPr/>
        </p:nvSpPr>
        <p:spPr bwMode="auto">
          <a:xfrm>
            <a:off x="1243216" y="3274398"/>
            <a:ext cx="9662656" cy="1403571"/>
          </a:xfrm>
          <a:prstGeom prst="roundRect">
            <a:avLst>
              <a:gd name="adj" fmla="val 14699"/>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lvl="0">
              <a:spcAft>
                <a:spcPts val="600"/>
              </a:spcAf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1:  </a:t>
            </a:r>
            <a:r>
              <a:rPr lang="en-US" sz="2400" dirty="0">
                <a:solidFill>
                  <a:prstClr val="white"/>
                </a:solidFill>
              </a:rPr>
              <a:t>How to adaptively evaluate tensor importance at runtime?</a:t>
            </a:r>
            <a:endParaRPr kumimoji="0" lang="en-US" sz="2400" b="1" i="0" u="none" strike="noStrike" kern="1200" cap="none" spc="0" normalizeH="0" baseline="0" noProof="0" dirty="0">
              <a:ln>
                <a:noFill/>
              </a:ln>
              <a:solidFill>
                <a:srgbClr val="FFC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2:</a:t>
            </a:r>
            <a:r>
              <a:rPr kumimoji="0" lang="en-US" sz="2400" b="1"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construct time model of NN training?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3: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efficiently solve selection problem at runtime?</a:t>
            </a:r>
          </a:p>
        </p:txBody>
      </p:sp>
    </p:spTree>
    <p:extLst>
      <p:ext uri="{BB962C8B-B14F-4D97-AF65-F5344CB8AC3E}">
        <p14:creationId xmlns:p14="http://schemas.microsoft.com/office/powerpoint/2010/main" val="52415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fade">
                                      <p:cBhvr>
                                        <p:cTn id="25" dur="500"/>
                                        <p:tgtEl>
                                          <p:spTgt spid="1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500"/>
                                        <p:tgtEl>
                                          <p:spTgt spid="19">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xEl>
                                              <p:pRg st="1" end="1"/>
                                            </p:txEl>
                                          </p:spTgt>
                                        </p:tgtEl>
                                        <p:attrNameLst>
                                          <p:attrName>style.visibility</p:attrName>
                                        </p:attrNameLst>
                                      </p:cBhvr>
                                      <p:to>
                                        <p:strVal val="visible"/>
                                      </p:to>
                                    </p:set>
                                    <p:animEffect transition="in" filter="fade">
                                      <p:cBhvr>
                                        <p:cTn id="50" dur="500"/>
                                        <p:tgtEl>
                                          <p:spTgt spid="19">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21" grpId="0"/>
      <p:bldP spid="22" grpId="0"/>
      <p:bldP spid="23" grpId="0"/>
      <p:bldP spid="26"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11F4-6FCF-6466-7009-7ABF7B2DC6F9}"/>
              </a:ext>
            </a:extLst>
          </p:cNvPr>
          <p:cNvSpPr>
            <a:spLocks noGrp="1"/>
          </p:cNvSpPr>
          <p:nvPr>
            <p:ph type="title"/>
          </p:nvPr>
        </p:nvSpPr>
        <p:spPr/>
        <p:txBody>
          <a:bodyPr>
            <a:normAutofit/>
          </a:bodyPr>
          <a:lstStyle/>
          <a:p>
            <a:r>
              <a:rPr lang="en-US" sz="3600" dirty="0"/>
              <a:t>Problem Formulation of Elastic Tensor Selection</a:t>
            </a:r>
          </a:p>
        </p:txBody>
      </p:sp>
      <p:sp>
        <p:nvSpPr>
          <p:cNvPr id="7" name="TextBox 6">
            <a:extLst>
              <a:ext uri="{FF2B5EF4-FFF2-40B4-BE49-F238E27FC236}">
                <a16:creationId xmlns:a16="http://schemas.microsoft.com/office/drawing/2014/main" id="{557B8DE0-D484-C0C8-31B2-7E63197B8032}"/>
              </a:ext>
            </a:extLst>
          </p:cNvPr>
          <p:cNvSpPr txBox="1"/>
          <p:nvPr/>
        </p:nvSpPr>
        <p:spPr>
          <a:xfrm>
            <a:off x="609600" y="1305159"/>
            <a:ext cx="10841182"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latin typeface="Calibri"/>
              </a:rPr>
              <a:t>Maximize the </a:t>
            </a:r>
            <a:r>
              <a:rPr lang="en-US" sz="2400" b="1" dirty="0">
                <a:latin typeface="Calibri"/>
              </a:rPr>
              <a:t>model accuracy</a:t>
            </a:r>
            <a:r>
              <a:rPr lang="en-US" sz="2400" dirty="0">
                <a:latin typeface="Calibri"/>
              </a:rPr>
              <a:t> </a:t>
            </a:r>
            <a:r>
              <a:rPr lang="en-US" sz="2400" dirty="0">
                <a:solidFill>
                  <a:prstClr val="black"/>
                </a:solidFill>
                <a:latin typeface="Calibri"/>
              </a:rPr>
              <a:t>with the </a:t>
            </a:r>
            <a:r>
              <a:rPr lang="en-US" sz="2400" dirty="0">
                <a:latin typeface="Calibri"/>
              </a:rPr>
              <a:t>speedup objective in</a:t>
            </a:r>
            <a:r>
              <a:rPr lang="en-US" sz="2400" b="1" dirty="0">
                <a:latin typeface="Calibri"/>
              </a:rPr>
              <a:t> wall-clock time</a:t>
            </a:r>
            <a:endParaRPr kumimoji="0" lang="en-US" sz="2400" b="1" i="0" u="none" strike="noStrike" kern="1200" cap="none" spc="0" normalizeH="0" baseline="0" noProof="0" dirty="0">
              <a:ln>
                <a:noFill/>
              </a:ln>
              <a:effectLst/>
              <a:uLnTx/>
              <a:uFillTx/>
              <a:latin typeface="Calibri"/>
              <a:ea typeface="+mn-ea"/>
              <a:cs typeface="+mn-cs"/>
            </a:endParaRPr>
          </a:p>
        </p:txBody>
      </p:sp>
      <p:grpSp>
        <p:nvGrpSpPr>
          <p:cNvPr id="5" name="Group 4">
            <a:extLst>
              <a:ext uri="{FF2B5EF4-FFF2-40B4-BE49-F238E27FC236}">
                <a16:creationId xmlns:a16="http://schemas.microsoft.com/office/drawing/2014/main" id="{41FA653D-98ED-F30C-A331-F0D51D93E218}"/>
              </a:ext>
            </a:extLst>
          </p:cNvPr>
          <p:cNvGrpSpPr/>
          <p:nvPr/>
        </p:nvGrpSpPr>
        <p:grpSpPr>
          <a:xfrm>
            <a:off x="1489048" y="1932656"/>
            <a:ext cx="6872877" cy="699117"/>
            <a:chOff x="1489048" y="1932656"/>
            <a:chExt cx="6872877" cy="699117"/>
          </a:xfrm>
          <a:solidFill>
            <a:schemeClr val="accent5">
              <a:lumMod val="20000"/>
              <a:lumOff val="80000"/>
            </a:schemeClr>
          </a:solidFill>
        </p:grpSpPr>
        <p:sp>
          <p:nvSpPr>
            <p:cNvPr id="9" name="Rectangle: Rounded Corners 8">
              <a:extLst>
                <a:ext uri="{FF2B5EF4-FFF2-40B4-BE49-F238E27FC236}">
                  <a16:creationId xmlns:a16="http://schemas.microsoft.com/office/drawing/2014/main" id="{C8CF61BD-12CC-D137-FF8D-19010E4BC814}"/>
                </a:ext>
              </a:extLst>
            </p:cNvPr>
            <p:cNvSpPr/>
            <p:nvPr/>
          </p:nvSpPr>
          <p:spPr bwMode="auto">
            <a:xfrm>
              <a:off x="1489048" y="1932656"/>
              <a:ext cx="6872877" cy="699117"/>
            </a:xfrm>
            <a:prstGeom prst="roundRect">
              <a:avLst>
                <a:gd name="adj" fmla="val 10395"/>
              </a:avLst>
            </a:prstGeom>
            <a:grp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9C4790-57AC-3606-BB28-E430145E707A}"/>
                    </a:ext>
                  </a:extLst>
                </p:cNvPr>
                <p:cNvSpPr txBox="1"/>
                <p:nvPr/>
              </p:nvSpPr>
              <p:spPr>
                <a:xfrm>
                  <a:off x="1655303" y="2001179"/>
                  <a:ext cx="2777843" cy="506421"/>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m</m:t>
                        </m:r>
                        <m:r>
                          <m:rPr>
                            <m:sty m:val="p"/>
                          </m:rPr>
                          <a:rPr lang="en-US" sz="2400" b="0" i="0" dirty="0" smtClean="0">
                            <a:latin typeface="Cambria Math" panose="02040503050406030204" pitchFamily="18" charset="0"/>
                          </a:rPr>
                          <m:t>ax</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Accuracy</m:t>
                        </m:r>
                        <m:r>
                          <a:rPr lang="en-US" sz="2400" b="0" i="0" dirty="0" smtClean="0">
                            <a:latin typeface="Cambria Math" panose="02040503050406030204" pitchFamily="18" charset="0"/>
                          </a:rPr>
                          <m:t>(</m:t>
                        </m:r>
                        <m:acc>
                          <m:accPr>
                            <m:chr m:val="⃑"/>
                            <m:ctrlPr>
                              <a:rPr lang="en-US" sz="2400" b="0" i="1" dirty="0" smtClean="0">
                                <a:latin typeface="Cambria Math" panose="02040503050406030204" pitchFamily="18" charset="0"/>
                              </a:rPr>
                            </m:ctrlPr>
                          </m:accPr>
                          <m:e>
                            <m:r>
                              <a:rPr lang="en-US" sz="2400" b="1" i="0"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7E9C4790-57AC-3606-BB28-E430145E707A}"/>
                    </a:ext>
                  </a:extLst>
                </p:cNvPr>
                <p:cNvSpPr txBox="1">
                  <a:spLocks noRot="1" noChangeAspect="1" noMove="1" noResize="1" noEditPoints="1" noAdjustHandles="1" noChangeArrowheads="1" noChangeShapeType="1" noTextEdit="1"/>
                </p:cNvSpPr>
                <p:nvPr/>
              </p:nvSpPr>
              <p:spPr>
                <a:xfrm>
                  <a:off x="1655303" y="2001179"/>
                  <a:ext cx="2777843" cy="5064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1F9468-58DA-723C-1296-9BAE9693C470}"/>
                    </a:ext>
                  </a:extLst>
                </p:cNvPr>
                <p:cNvSpPr txBox="1"/>
                <p:nvPr/>
              </p:nvSpPr>
              <p:spPr>
                <a:xfrm>
                  <a:off x="4565653" y="2001179"/>
                  <a:ext cx="3728769" cy="506421"/>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12" name="TextBox 11">
                  <a:extLst>
                    <a:ext uri="{FF2B5EF4-FFF2-40B4-BE49-F238E27FC236}">
                      <a16:creationId xmlns:a16="http://schemas.microsoft.com/office/drawing/2014/main" id="{D11F9468-58DA-723C-1296-9BAE9693C470}"/>
                    </a:ext>
                  </a:extLst>
                </p:cNvPr>
                <p:cNvSpPr txBox="1">
                  <a:spLocks noRot="1" noChangeAspect="1" noMove="1" noResize="1" noEditPoints="1" noAdjustHandles="1" noChangeArrowheads="1" noChangeShapeType="1" noTextEdit="1"/>
                </p:cNvSpPr>
                <p:nvPr/>
              </p:nvSpPr>
              <p:spPr>
                <a:xfrm>
                  <a:off x="4565653" y="2001179"/>
                  <a:ext cx="3728769" cy="506421"/>
                </a:xfrm>
                <a:prstGeom prst="rect">
                  <a:avLst/>
                </a:prstGeom>
                <a:blipFill>
                  <a:blip r:embed="rId4"/>
                  <a:stretch>
                    <a:fillRect/>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F17227B9-CCB5-E4D6-2667-7DB8F46126EE}"/>
              </a:ext>
            </a:extLst>
          </p:cNvPr>
          <p:cNvSpPr txBox="1"/>
          <p:nvPr/>
        </p:nvSpPr>
        <p:spPr>
          <a:xfrm>
            <a:off x="7255331" y="2955255"/>
            <a:ext cx="1004455" cy="584775"/>
          </a:xfrm>
          <a:prstGeom prst="rect">
            <a:avLst/>
          </a:prstGeom>
          <a:noFill/>
        </p:spPr>
        <p:txBody>
          <a:bodyPr wrap="square" rtlCol="0">
            <a:spAutoFit/>
          </a:bodyPr>
          <a:lstStyle/>
          <a:p>
            <a:r>
              <a:rPr lang="en-US" sz="3200" b="1" dirty="0"/>
              <a:t>… … </a:t>
            </a:r>
          </a:p>
        </p:txBody>
      </p:sp>
      <p:grpSp>
        <p:nvGrpSpPr>
          <p:cNvPr id="37" name="Group 36">
            <a:extLst>
              <a:ext uri="{FF2B5EF4-FFF2-40B4-BE49-F238E27FC236}">
                <a16:creationId xmlns:a16="http://schemas.microsoft.com/office/drawing/2014/main" id="{B43B77A0-60E0-5B29-937A-AD8CCE25ADB0}"/>
              </a:ext>
            </a:extLst>
          </p:cNvPr>
          <p:cNvGrpSpPr/>
          <p:nvPr/>
        </p:nvGrpSpPr>
        <p:grpSpPr>
          <a:xfrm rot="16200000">
            <a:off x="5984295" y="2340027"/>
            <a:ext cx="369331" cy="2057332"/>
            <a:chOff x="1122452" y="2514639"/>
            <a:chExt cx="855436" cy="2057332"/>
          </a:xfrm>
        </p:grpSpPr>
        <p:sp>
          <p:nvSpPr>
            <p:cNvPr id="3" name="Rectangle 2">
              <a:extLst>
                <a:ext uri="{FF2B5EF4-FFF2-40B4-BE49-F238E27FC236}">
                  <a16:creationId xmlns:a16="http://schemas.microsoft.com/office/drawing/2014/main" id="{DCB1B277-3506-D0A6-54F0-D2F0E6A04589}"/>
                </a:ext>
              </a:extLst>
            </p:cNvPr>
            <p:cNvSpPr/>
            <p:nvPr/>
          </p:nvSpPr>
          <p:spPr>
            <a:xfrm>
              <a:off x="1122453" y="2856935"/>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F67DA1-F695-9DC9-4037-AF36AE3C5D29}"/>
                </a:ext>
              </a:extLst>
            </p:cNvPr>
            <p:cNvSpPr/>
            <p:nvPr/>
          </p:nvSpPr>
          <p:spPr>
            <a:xfrm>
              <a:off x="1122453" y="3200121"/>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066F222-DF9D-BB0B-1FD1-B084DAEABD14}"/>
                </a:ext>
              </a:extLst>
            </p:cNvPr>
            <p:cNvSpPr/>
            <p:nvPr/>
          </p:nvSpPr>
          <p:spPr>
            <a:xfrm>
              <a:off x="1122453" y="3543306"/>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0D89A1B-3757-B71B-6439-1A47B80A5231}"/>
                </a:ext>
              </a:extLst>
            </p:cNvPr>
            <p:cNvSpPr/>
            <p:nvPr/>
          </p:nvSpPr>
          <p:spPr>
            <a:xfrm>
              <a:off x="1122453" y="4228786"/>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880A760-C740-DB3B-812C-8EC9C9408738}"/>
                </a:ext>
              </a:extLst>
            </p:cNvPr>
            <p:cNvSpPr/>
            <p:nvPr/>
          </p:nvSpPr>
          <p:spPr>
            <a:xfrm>
              <a:off x="1122453" y="2514639"/>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E5AC148-CE30-B95A-02F3-1B7E55846262}"/>
                </a:ext>
              </a:extLst>
            </p:cNvPr>
            <p:cNvSpPr/>
            <p:nvPr/>
          </p:nvSpPr>
          <p:spPr>
            <a:xfrm>
              <a:off x="1122452" y="3886490"/>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F9D2C9E-D2D3-9CA0-E840-CB932A5ADB86}"/>
              </a:ext>
            </a:extLst>
          </p:cNvPr>
          <p:cNvSpPr txBox="1"/>
          <p:nvPr/>
        </p:nvSpPr>
        <p:spPr>
          <a:xfrm>
            <a:off x="5522479" y="2829619"/>
            <a:ext cx="300725"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884DD379-D36B-34EA-9EC7-0B46E9FFA296}"/>
              </a:ext>
            </a:extLst>
          </p:cNvPr>
          <p:cNvSpPr txBox="1"/>
          <p:nvPr/>
        </p:nvSpPr>
        <p:spPr>
          <a:xfrm>
            <a:off x="5158953" y="2819162"/>
            <a:ext cx="300725"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0EEAEF16-311C-0C1B-9D4E-6EB37B8C9C4A}"/>
              </a:ext>
            </a:extLst>
          </p:cNvPr>
          <p:cNvSpPr txBox="1"/>
          <p:nvPr/>
        </p:nvSpPr>
        <p:spPr>
          <a:xfrm>
            <a:off x="6202862" y="2819162"/>
            <a:ext cx="300725"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84B41534-8CDC-90D7-DFA1-B207A139E002}"/>
              </a:ext>
            </a:extLst>
          </p:cNvPr>
          <p:cNvSpPr txBox="1"/>
          <p:nvPr/>
        </p:nvSpPr>
        <p:spPr>
          <a:xfrm>
            <a:off x="5844435" y="2820791"/>
            <a:ext cx="300726"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E87507E1-F7AE-ED41-3DE0-F4C14ABA465B}"/>
              </a:ext>
            </a:extLst>
          </p:cNvPr>
          <p:cNvSpPr txBox="1"/>
          <p:nvPr/>
        </p:nvSpPr>
        <p:spPr>
          <a:xfrm>
            <a:off x="6561288" y="2829619"/>
            <a:ext cx="300726"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CE71475-DC45-C7F5-5945-525D863F5410}"/>
              </a:ext>
            </a:extLst>
          </p:cNvPr>
          <p:cNvSpPr txBox="1"/>
          <p:nvPr/>
        </p:nvSpPr>
        <p:spPr>
          <a:xfrm>
            <a:off x="6894329" y="2829619"/>
            <a:ext cx="300726"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1FB8B1C-26E9-39B8-4E45-6AEEF55061CA}"/>
                  </a:ext>
                </a:extLst>
              </p:cNvPr>
              <p:cNvSpPr txBox="1"/>
              <p:nvPr/>
            </p:nvSpPr>
            <p:spPr>
              <a:xfrm>
                <a:off x="1023331" y="3139747"/>
                <a:ext cx="569230" cy="5069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oMath>
                  </m:oMathPara>
                </a14:m>
                <a:endParaRPr lang="en-US" sz="2400" dirty="0"/>
              </a:p>
            </p:txBody>
          </p:sp>
        </mc:Choice>
        <mc:Fallback xmlns="">
          <p:sp>
            <p:nvSpPr>
              <p:cNvPr id="36" name="TextBox 35">
                <a:extLst>
                  <a:ext uri="{FF2B5EF4-FFF2-40B4-BE49-F238E27FC236}">
                    <a16:creationId xmlns:a16="http://schemas.microsoft.com/office/drawing/2014/main" id="{D1FB8B1C-26E9-39B8-4E45-6AEEF55061CA}"/>
                  </a:ext>
                </a:extLst>
              </p:cNvPr>
              <p:cNvSpPr txBox="1">
                <a:spLocks noRot="1" noChangeAspect="1" noMove="1" noResize="1" noEditPoints="1" noAdjustHandles="1" noChangeArrowheads="1" noChangeShapeType="1" noTextEdit="1"/>
              </p:cNvSpPr>
              <p:nvPr/>
            </p:nvSpPr>
            <p:spPr>
              <a:xfrm>
                <a:off x="1023331" y="3139747"/>
                <a:ext cx="569230" cy="5069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658EF6-44C4-8ACE-E5C7-99C6FE5C3D0C}"/>
                  </a:ext>
                </a:extLst>
              </p:cNvPr>
              <p:cNvSpPr txBox="1"/>
              <p:nvPr/>
            </p:nvSpPr>
            <p:spPr>
              <a:xfrm>
                <a:off x="871546" y="3720515"/>
                <a:ext cx="2225376"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Accuracy</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39" name="TextBox 38">
                <a:extLst>
                  <a:ext uri="{FF2B5EF4-FFF2-40B4-BE49-F238E27FC236}">
                    <a16:creationId xmlns:a16="http://schemas.microsoft.com/office/drawing/2014/main" id="{60658EF6-44C4-8ACE-E5C7-99C6FE5C3D0C}"/>
                  </a:ext>
                </a:extLst>
              </p:cNvPr>
              <p:cNvSpPr txBox="1">
                <a:spLocks noRot="1" noChangeAspect="1" noMove="1" noResize="1" noEditPoints="1" noAdjustHandles="1" noChangeArrowheads="1" noChangeShapeType="1" noTextEdit="1"/>
              </p:cNvSpPr>
              <p:nvPr/>
            </p:nvSpPr>
            <p:spPr>
              <a:xfrm>
                <a:off x="871546" y="3720515"/>
                <a:ext cx="2225376" cy="50642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B21184-FC6B-6BE5-BFFB-719274E6E968}"/>
                  </a:ext>
                </a:extLst>
              </p:cNvPr>
              <p:cNvSpPr txBox="1"/>
              <p:nvPr/>
            </p:nvSpPr>
            <p:spPr>
              <a:xfrm>
                <a:off x="920115" y="4372121"/>
                <a:ext cx="1641469"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Time</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C5B21184-FC6B-6BE5-BFFB-719274E6E968}"/>
                  </a:ext>
                </a:extLst>
              </p:cNvPr>
              <p:cNvSpPr txBox="1">
                <a:spLocks noRot="1" noChangeAspect="1" noMove="1" noResize="1" noEditPoints="1" noAdjustHandles="1" noChangeArrowheads="1" noChangeShapeType="1" noTextEdit="1"/>
              </p:cNvSpPr>
              <p:nvPr/>
            </p:nvSpPr>
            <p:spPr>
              <a:xfrm>
                <a:off x="920115" y="4372121"/>
                <a:ext cx="1641469" cy="506421"/>
              </a:xfrm>
              <a:prstGeom prst="rect">
                <a:avLst/>
              </a:prstGeom>
              <a:blipFill>
                <a:blip r:embed="rId7"/>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5D1901E-CF92-EB32-05D7-AB8F37528E6B}"/>
              </a:ext>
            </a:extLst>
          </p:cNvPr>
          <p:cNvCxnSpPr>
            <a:cxnSpLocks/>
          </p:cNvCxnSpPr>
          <p:nvPr/>
        </p:nvCxnSpPr>
        <p:spPr>
          <a:xfrm>
            <a:off x="2991962" y="4034476"/>
            <a:ext cx="8576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06F3A9E-FF19-D50F-B8F2-B789F47A06ED}"/>
                  </a:ext>
                </a:extLst>
              </p:cNvPr>
              <p:cNvSpPr txBox="1"/>
              <p:nvPr/>
            </p:nvSpPr>
            <p:spPr>
              <a:xfrm>
                <a:off x="3849588" y="3760607"/>
                <a:ext cx="97191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latin typeface="Cambria Math" panose="02040503050406030204" pitchFamily="18" charset="0"/>
                            </a:rPr>
                          </m:ctrlPr>
                        </m:accPr>
                        <m:e>
                          <m:r>
                            <a:rPr lang="en-US" sz="2400" b="1" dirty="0">
                              <a:latin typeface="Cambria Math" panose="02040503050406030204" pitchFamily="18" charset="0"/>
                            </a:rPr>
                            <m:t>𝐌</m:t>
                          </m:r>
                        </m:e>
                      </m:acc>
                      <m:r>
                        <a:rPr lang="en-US" sz="2400" b="1"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i="0" dirty="0" smtClean="0">
                              <a:latin typeface="Cambria Math" panose="02040503050406030204" pitchFamily="18" charset="0"/>
                            </a:rPr>
                            <m:t>𝐈</m:t>
                          </m:r>
                        </m:e>
                      </m:acc>
                    </m:oMath>
                  </m:oMathPara>
                </a14:m>
                <a:endParaRPr lang="en-US" sz="2400" b="1" dirty="0"/>
              </a:p>
            </p:txBody>
          </p:sp>
        </mc:Choice>
        <mc:Fallback xmlns="">
          <p:sp>
            <p:nvSpPr>
              <p:cNvPr id="46" name="TextBox 45">
                <a:extLst>
                  <a:ext uri="{FF2B5EF4-FFF2-40B4-BE49-F238E27FC236}">
                    <a16:creationId xmlns:a16="http://schemas.microsoft.com/office/drawing/2014/main" id="{206F3A9E-FF19-D50F-B8F2-B789F47A06ED}"/>
                  </a:ext>
                </a:extLst>
              </p:cNvPr>
              <p:cNvSpPr txBox="1">
                <a:spLocks noRot="1" noChangeAspect="1" noMove="1" noResize="1" noEditPoints="1" noAdjustHandles="1" noChangeArrowheads="1" noChangeShapeType="1" noTextEdit="1"/>
              </p:cNvSpPr>
              <p:nvPr/>
            </p:nvSpPr>
            <p:spPr>
              <a:xfrm>
                <a:off x="3849588" y="3760607"/>
                <a:ext cx="971911" cy="506421"/>
              </a:xfrm>
              <a:prstGeom prst="rect">
                <a:avLst/>
              </a:prstGeom>
              <a:blipFill>
                <a:blip r:embed="rId8"/>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ACA675C5-B159-420D-00A8-1C3367FAD86D}"/>
              </a:ext>
            </a:extLst>
          </p:cNvPr>
          <p:cNvSpPr txBox="1"/>
          <p:nvPr/>
        </p:nvSpPr>
        <p:spPr>
          <a:xfrm>
            <a:off x="2470324" y="3149093"/>
            <a:ext cx="2371255" cy="461665"/>
          </a:xfrm>
          <a:prstGeom prst="rect">
            <a:avLst/>
          </a:prstGeom>
          <a:noFill/>
        </p:spPr>
        <p:txBody>
          <a:bodyPr wrap="square">
            <a:spAutoFit/>
          </a:bodyPr>
          <a:lstStyle/>
          <a:p>
            <a:r>
              <a:rPr lang="en-US" sz="2400" dirty="0"/>
              <a:t>[0  0  1  1  0  1 …]</a:t>
            </a:r>
          </a:p>
        </p:txBody>
      </p:sp>
      <p:cxnSp>
        <p:nvCxnSpPr>
          <p:cNvPr id="51" name="Straight Arrow Connector 50">
            <a:extLst>
              <a:ext uri="{FF2B5EF4-FFF2-40B4-BE49-F238E27FC236}">
                <a16:creationId xmlns:a16="http://schemas.microsoft.com/office/drawing/2014/main" id="{73936999-4852-3EDF-3D6F-502204C79D12}"/>
              </a:ext>
            </a:extLst>
          </p:cNvPr>
          <p:cNvCxnSpPr>
            <a:cxnSpLocks/>
          </p:cNvCxnSpPr>
          <p:nvPr/>
        </p:nvCxnSpPr>
        <p:spPr>
          <a:xfrm>
            <a:off x="1582469" y="3402221"/>
            <a:ext cx="76587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EC7BCC1-1C59-314F-6259-775FA537732E}"/>
              </a:ext>
            </a:extLst>
          </p:cNvPr>
          <p:cNvSpPr txBox="1"/>
          <p:nvPr/>
        </p:nvSpPr>
        <p:spPr>
          <a:xfrm>
            <a:off x="4970033" y="3805363"/>
            <a:ext cx="5804781" cy="461665"/>
          </a:xfrm>
          <a:prstGeom prst="rect">
            <a:avLst/>
          </a:prstGeom>
          <a:noFill/>
        </p:spPr>
        <p:txBody>
          <a:bodyPr wrap="square" rtlCol="0">
            <a:spAutoFit/>
          </a:bodyPr>
          <a:lstStyle/>
          <a:p>
            <a:r>
              <a:rPr lang="en-US" sz="2400" dirty="0"/>
              <a:t>Cumulative importance of selected tensors</a:t>
            </a:r>
          </a:p>
        </p:txBody>
      </p:sp>
      <p:cxnSp>
        <p:nvCxnSpPr>
          <p:cNvPr id="53" name="Straight Arrow Connector 52">
            <a:extLst>
              <a:ext uri="{FF2B5EF4-FFF2-40B4-BE49-F238E27FC236}">
                <a16:creationId xmlns:a16="http://schemas.microsoft.com/office/drawing/2014/main" id="{CF2B6A3A-434C-74DC-6098-FF79A947E650}"/>
              </a:ext>
            </a:extLst>
          </p:cNvPr>
          <p:cNvCxnSpPr>
            <a:cxnSpLocks/>
          </p:cNvCxnSpPr>
          <p:nvPr/>
        </p:nvCxnSpPr>
        <p:spPr>
          <a:xfrm>
            <a:off x="2548152" y="4678440"/>
            <a:ext cx="84621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92EB78B-A28A-DDA8-A8DD-CF9AFCE7C292}"/>
              </a:ext>
            </a:extLst>
          </p:cNvPr>
          <p:cNvSpPr txBox="1"/>
          <p:nvPr/>
        </p:nvSpPr>
        <p:spPr>
          <a:xfrm>
            <a:off x="3547943" y="4416877"/>
            <a:ext cx="4397639" cy="461665"/>
          </a:xfrm>
          <a:prstGeom prst="rect">
            <a:avLst/>
          </a:prstGeom>
          <a:noFill/>
        </p:spPr>
        <p:txBody>
          <a:bodyPr wrap="square" rtlCol="0">
            <a:spAutoFit/>
          </a:bodyPr>
          <a:lstStyle/>
          <a:p>
            <a:r>
              <a:rPr lang="en-US" sz="2400" dirty="0"/>
              <a:t>Time of training selected tensors</a:t>
            </a:r>
          </a:p>
        </p:txBody>
      </p:sp>
      <p:sp>
        <p:nvSpPr>
          <p:cNvPr id="55" name="TextBox 54">
            <a:extLst>
              <a:ext uri="{FF2B5EF4-FFF2-40B4-BE49-F238E27FC236}">
                <a16:creationId xmlns:a16="http://schemas.microsoft.com/office/drawing/2014/main" id="{28FB1B68-C322-E57E-6336-4E0492D52A52}"/>
              </a:ext>
            </a:extLst>
          </p:cNvPr>
          <p:cNvSpPr txBox="1"/>
          <p:nvPr/>
        </p:nvSpPr>
        <p:spPr>
          <a:xfrm>
            <a:off x="2725036" y="2832770"/>
            <a:ext cx="1791545" cy="400110"/>
          </a:xfrm>
          <a:prstGeom prst="rect">
            <a:avLst/>
          </a:prstGeom>
          <a:noFill/>
        </p:spPr>
        <p:txBody>
          <a:bodyPr wrap="square" rtlCol="0">
            <a:spAutoFit/>
          </a:bodyPr>
          <a:lstStyle/>
          <a:p>
            <a:r>
              <a:rPr lang="en-US" sz="2000" dirty="0"/>
              <a:t>binary selector</a:t>
            </a:r>
          </a:p>
        </p:txBody>
      </p:sp>
      <p:sp>
        <p:nvSpPr>
          <p:cNvPr id="61" name="Rectangle: Rounded Corners 60">
            <a:extLst>
              <a:ext uri="{FF2B5EF4-FFF2-40B4-BE49-F238E27FC236}">
                <a16:creationId xmlns:a16="http://schemas.microsoft.com/office/drawing/2014/main" id="{07CE7604-D61B-B202-D9F7-B280544A6C94}"/>
              </a:ext>
            </a:extLst>
          </p:cNvPr>
          <p:cNvSpPr/>
          <p:nvPr/>
        </p:nvSpPr>
        <p:spPr bwMode="auto">
          <a:xfrm>
            <a:off x="1112158" y="5135360"/>
            <a:ext cx="9662656" cy="1403571"/>
          </a:xfrm>
          <a:prstGeom prst="roundRect">
            <a:avLst>
              <a:gd name="adj" fmla="val 14699"/>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lvl="0">
              <a:spcAft>
                <a:spcPts val="600"/>
              </a:spcAf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1:  </a:t>
            </a:r>
            <a:r>
              <a:rPr lang="en-US" sz="2400" dirty="0">
                <a:solidFill>
                  <a:prstClr val="white"/>
                </a:solidFill>
              </a:rPr>
              <a:t>How to adaptively evaluate tensor importance at runtime?</a:t>
            </a:r>
            <a:endParaRPr kumimoji="0" lang="en-US" sz="2400" b="1" i="0" u="none" strike="noStrike" kern="1200" cap="none" spc="0" normalizeH="0" baseline="0" noProof="0" dirty="0">
              <a:ln>
                <a:noFill/>
              </a:ln>
              <a:solidFill>
                <a:srgbClr val="FFC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2:</a:t>
            </a:r>
            <a:r>
              <a:rPr kumimoji="0" lang="en-US" sz="2400" b="1"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construct time model of NN training?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3: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efficiently solve selection problem at runtime?</a:t>
            </a:r>
          </a:p>
        </p:txBody>
      </p:sp>
    </p:spTree>
    <p:extLst>
      <p:ext uri="{BB962C8B-B14F-4D97-AF65-F5344CB8AC3E}">
        <p14:creationId xmlns:p14="http://schemas.microsoft.com/office/powerpoint/2010/main" val="283394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3.xml><?xml version="1.0" encoding="utf-8"?>
<a:theme xmlns:a="http://schemas.openxmlformats.org/drawingml/2006/main" name="1_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4054</Words>
  <Application>Microsoft Office PowerPoint</Application>
  <PresentationFormat>Widescreen</PresentationFormat>
  <Paragraphs>431</Paragraphs>
  <Slides>24</Slides>
  <Notes>24</Notes>
  <HiddenSlides>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LinLibertineT</vt:lpstr>
      <vt:lpstr>Söhne</vt:lpstr>
      <vt:lpstr>Arial</vt:lpstr>
      <vt:lpstr>Calibri</vt:lpstr>
      <vt:lpstr>Calibri Light</vt:lpstr>
      <vt:lpstr>Cambria Math</vt:lpstr>
      <vt:lpstr>Wingdings</vt:lpstr>
      <vt:lpstr>Office Theme</vt:lpstr>
      <vt:lpstr>utk</vt:lpstr>
      <vt:lpstr>1_utk</vt:lpstr>
      <vt:lpstr>ElasticTrainer: Speeding Up On-Device Training with Runtime Elastic Tensor Selection</vt:lpstr>
      <vt:lpstr>AI models should continuously learn and adapt</vt:lpstr>
      <vt:lpstr>On-device model training is essential</vt:lpstr>
      <vt:lpstr>On-device training is expensive and slow</vt:lpstr>
      <vt:lpstr>Existing Work to speed up on-device training</vt:lpstr>
      <vt:lpstr>Elastic Selection for On-device Training</vt:lpstr>
      <vt:lpstr>Granularity of Selection – Tensor Level</vt:lpstr>
      <vt:lpstr>Problem Formulation of Elastic Tensor Selection</vt:lpstr>
      <vt:lpstr>Problem Formulation of Elastic Tensor Selection</vt:lpstr>
      <vt:lpstr>Solving Challenge 1: Evaluating Tensor Importance </vt:lpstr>
      <vt:lpstr>Solving Challenge 2: Construct Tensor-level Time Model</vt:lpstr>
      <vt:lpstr>Solving Challenge 2: Construct Tensor-level Time Model</vt:lpstr>
      <vt:lpstr>Solving Challenge 3: Tensor Selection with Dynamic Programming</vt:lpstr>
      <vt:lpstr>Putting them together</vt:lpstr>
      <vt:lpstr>Implementation &amp; Evaluation Setup</vt:lpstr>
      <vt:lpstr>Training Speedup &amp; Accuracy on Nvidia Jetson TX2</vt:lpstr>
      <vt:lpstr>Training Speedup &amp; Accuracy on Raspberry Pi</vt:lpstr>
      <vt:lpstr>With Different Speedup Objectives</vt:lpstr>
      <vt:lpstr>Performance on Different NN Models</vt:lpstr>
      <vt:lpstr>Behavior of Elastic Tensor Selection</vt:lpstr>
      <vt:lpstr>Local Resource Usage</vt:lpstr>
      <vt:lpstr>Summary</vt:lpstr>
      <vt:lpstr>PowerPoint Presentation</vt:lpstr>
      <vt:lpstr>Solving Challenge 3: Tensor Selection with Dynamic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ElasticTrainer: Speeding Up On-Device Training with Runtime Elastic Tensor Selection</dc:title>
  <dc:creator>Huang Kai</dc:creator>
  <cp:lastModifiedBy>Gao, Wei</cp:lastModifiedBy>
  <cp:revision>1797</cp:revision>
  <dcterms:created xsi:type="dcterms:W3CDTF">2023-06-06T18:17:12Z</dcterms:created>
  <dcterms:modified xsi:type="dcterms:W3CDTF">2023-06-19T19:31:38Z</dcterms:modified>
</cp:coreProperties>
</file>